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90" r:id="rId4"/>
    <p:sldId id="297" r:id="rId5"/>
    <p:sldId id="259" r:id="rId6"/>
    <p:sldId id="298" r:id="rId7"/>
    <p:sldId id="296" r:id="rId8"/>
    <p:sldId id="288" r:id="rId9"/>
    <p:sldId id="260" r:id="rId10"/>
    <p:sldId id="289" r:id="rId11"/>
    <p:sldId id="262" r:id="rId12"/>
    <p:sldId id="263" r:id="rId13"/>
    <p:sldId id="264" r:id="rId14"/>
    <p:sldId id="265" r:id="rId15"/>
    <p:sldId id="299" r:id="rId16"/>
    <p:sldId id="266" r:id="rId17"/>
    <p:sldId id="267" r:id="rId18"/>
    <p:sldId id="269" r:id="rId19"/>
    <p:sldId id="268" r:id="rId20"/>
    <p:sldId id="294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93" r:id="rId29"/>
    <p:sldId id="278" r:id="rId30"/>
    <p:sldId id="279" r:id="rId31"/>
    <p:sldId id="280" r:id="rId32"/>
    <p:sldId id="281" r:id="rId33"/>
    <p:sldId id="283" r:id="rId34"/>
    <p:sldId id="284" r:id="rId35"/>
    <p:sldId id="295" r:id="rId36"/>
    <p:sldId id="291" r:id="rId37"/>
    <p:sldId id="285" r:id="rId38"/>
    <p:sldId id="292" r:id="rId39"/>
    <p:sldId id="286" r:id="rId40"/>
    <p:sldId id="287" r:id="rId41"/>
  </p:sldIdLst>
  <p:sldSz cx="2743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>
    <p:restoredLeft sz="15620"/>
    <p:restoredTop sz="97937" autoAdjust="0"/>
  </p:normalViewPr>
  <p:slideViewPr>
    <p:cSldViewPr>
      <p:cViewPr>
        <p:scale>
          <a:sx n="80" d="100"/>
          <a:sy n="80" d="100"/>
        </p:scale>
        <p:origin x="2214" y="-702"/>
      </p:cViewPr>
      <p:guideLst>
        <p:guide orient="horz" pos="216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95BF8-8B70-4B9F-A275-4083911C307E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0" y="685800"/>
            <a:ext cx="1371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E9CFC-D66A-4B49-A959-5E73515A69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9CFC-D66A-4B49-A959-5E73515A69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26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AEA7-EBDB-4791-8312-83E49F68B636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E9A-50B5-4533-8D36-6ABC19881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AEA7-EBDB-4791-8312-83E49F68B636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E9A-50B5-4533-8D36-6ABC19881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39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39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AEA7-EBDB-4791-8312-83E49F68B636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E9A-50B5-4533-8D36-6ABC19881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AEA7-EBDB-4791-8312-83E49F68B636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E9A-50B5-4533-8D36-6ABC19881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1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AEA7-EBDB-4791-8312-83E49F68B636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E9A-50B5-4533-8D36-6ABC19881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1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1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AEA7-EBDB-4791-8312-83E49F68B636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E9A-50B5-4533-8D36-6ABC19881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AEA7-EBDB-4791-8312-83E49F68B636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E9A-50B5-4533-8D36-6ABC19881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AEA7-EBDB-4791-8312-83E49F68B636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E9A-50B5-4533-8D36-6ABC19881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AEA7-EBDB-4791-8312-83E49F68B636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E9A-50B5-4533-8D36-6ABC19881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1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1435101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AEA7-EBDB-4791-8312-83E49F68B636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E9A-50B5-4533-8D36-6ABC19881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6AEA7-EBDB-4791-8312-83E49F68B636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0E9A-50B5-4533-8D36-6ABC19881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1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6AEA7-EBDB-4791-8312-83E49F68B636}" type="datetimeFigureOut">
              <a:rPr lang="en-US" smtClean="0"/>
              <a:pPr/>
              <a:t>4/15/2009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1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1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B0E9A-50B5-4533-8D36-6ABC198819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144000" y="12954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Sustainable Retrofit Options</a:t>
            </a:r>
            <a:b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for the Hershey Press Building</a:t>
            </a:r>
            <a:b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</a:b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Hershey, PA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18" name="Picture 17" descr="Beach 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752600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 descr="Beach 2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09600"/>
            <a:ext cx="27432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 descr="Beach 2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69000" y="609600"/>
            <a:ext cx="609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 descr="Beach 2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0" y="2667000"/>
            <a:ext cx="2743200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Rectangle 29"/>
          <p:cNvSpPr/>
          <p:nvPr/>
        </p:nvSpPr>
        <p:spPr>
          <a:xfrm>
            <a:off x="9144000" y="4343400"/>
            <a:ext cx="9144000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Alyssa Adams                 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                                                                </a:t>
            </a: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AE Senior Thesis 2009                                             Mechanical </a:t>
            </a:r>
            <a:r>
              <a:rPr lang="en-U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Option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829800" y="1143000"/>
            <a:ext cx="79248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Project and Building Overview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Existing Conditions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b="1" u="sng" dirty="0">
                <a:latin typeface="Century Gothic" pitchFamily="34" charset="0"/>
              </a:rPr>
              <a:t>Mechanical System Sustainable Retrofit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Water Efficiency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Current Make-Up Water for Cooling Tower Design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Design of Water Collection System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Design Costs and Payback Analysis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Energy Efficiency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	</a:t>
            </a:r>
            <a:r>
              <a:rPr lang="en-US" sz="1600" dirty="0">
                <a:latin typeface="Century Gothic" pitchFamily="34" charset="0"/>
              </a:rPr>
              <a:t>Current WSHP Loop and Pump Design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 	Energy Comparison to Pumps with VFD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 	Design Costs and Payback Analysis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Indoor Environment Quality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	</a:t>
            </a:r>
            <a:r>
              <a:rPr lang="en-US" sz="1600" dirty="0">
                <a:latin typeface="Century Gothic" pitchFamily="34" charset="0"/>
              </a:rPr>
              <a:t>Explanation of Current DOAS System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Proposed Re-design for Improved IEQ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Design Costs and Payback Analysis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Sustainable Results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Conclusions and Recommendations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2039600" y="457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Century Gothic" pitchFamily="34" charset="0"/>
              </a:rPr>
              <a:t>Presentation Outline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-457200" y="1371600"/>
            <a:ext cx="8991600" cy="18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Goal:</a:t>
            </a:r>
          </a:p>
          <a:p>
            <a:pPr marL="914400" lvl="1" indent="-457200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>
              <a:latin typeface="Century Gothic" pitchFamily="34" charset="0"/>
            </a:endParaRPr>
          </a:p>
          <a:p>
            <a:pPr lvl="6">
              <a:buFont typeface="Courier New" pitchFamily="49" charset="0"/>
              <a:buChar char="o"/>
            </a:pPr>
            <a:r>
              <a:rPr lang="en-US" dirty="0" smtClean="0"/>
              <a:t>  </a:t>
            </a:r>
            <a:r>
              <a:rPr lang="en-US" dirty="0" smtClean="0">
                <a:latin typeface="Century Gothic" pitchFamily="34" charset="0"/>
              </a:rPr>
              <a:t>Reduce the Energy Lifecycle Cost </a:t>
            </a:r>
            <a:r>
              <a:rPr lang="en-US" dirty="0">
                <a:latin typeface="Century Gothic" pitchFamily="34" charset="0"/>
              </a:rPr>
              <a:t>f</a:t>
            </a:r>
            <a:r>
              <a:rPr lang="en-US" dirty="0" smtClean="0">
                <a:latin typeface="Century Gothic" pitchFamily="34" charset="0"/>
              </a:rPr>
              <a:t>or the Building</a:t>
            </a:r>
          </a:p>
          <a:p>
            <a:pPr lvl="6">
              <a:buFont typeface="Courier New" pitchFamily="49" charset="0"/>
              <a:buChar char="o"/>
            </a:pPr>
            <a:r>
              <a:rPr lang="en-US" dirty="0" smtClean="0">
                <a:latin typeface="Century Gothic" pitchFamily="34" charset="0"/>
              </a:rPr>
              <a:t>  Improve in </a:t>
            </a:r>
            <a:r>
              <a:rPr lang="en-US" dirty="0">
                <a:latin typeface="Century Gothic" pitchFamily="34" charset="0"/>
              </a:rPr>
              <a:t>t</a:t>
            </a:r>
            <a:r>
              <a:rPr lang="en-US" dirty="0" smtClean="0">
                <a:latin typeface="Century Gothic" pitchFamily="34" charset="0"/>
              </a:rPr>
              <a:t>he Indoor Air Quality</a:t>
            </a:r>
          </a:p>
          <a:p>
            <a:pPr lvl="6">
              <a:buFont typeface="Courier New" pitchFamily="49" charset="0"/>
              <a:buChar char="o"/>
            </a:pPr>
            <a:r>
              <a:rPr lang="en-US" dirty="0" smtClean="0">
                <a:latin typeface="Century Gothic" pitchFamily="34" charset="0"/>
              </a:rPr>
              <a:t>  Create a More Sustainable Building Through Retrofit</a:t>
            </a:r>
          </a:p>
          <a:p>
            <a:pPr lvl="6">
              <a:buFont typeface="Courier New" pitchFamily="49" charset="0"/>
              <a:buChar char="o"/>
            </a:pPr>
            <a:r>
              <a:rPr lang="en-US" dirty="0" smtClean="0">
                <a:latin typeface="Century Gothic" pitchFamily="34" charset="0"/>
              </a:rPr>
              <a:t>  Possible Future Owner Implementation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9144000" y="588798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Mechanical System Sustainable Retrofit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8440400" y="1409474"/>
            <a:ext cx="8839200" cy="216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Methodology:</a:t>
            </a:r>
          </a:p>
          <a:p>
            <a:pPr marL="914400" lvl="1" indent="-457200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>
              <a:latin typeface="Century Gothic" pitchFamily="34" charset="0"/>
            </a:endParaRPr>
          </a:p>
          <a:p>
            <a:pPr lvl="6">
              <a:buFont typeface="Courier New" pitchFamily="49" charset="0"/>
              <a:buChar char="o"/>
            </a:pPr>
            <a:r>
              <a:rPr lang="en-US" dirty="0" smtClean="0"/>
              <a:t>  </a:t>
            </a:r>
            <a:r>
              <a:rPr lang="en-US" dirty="0" smtClean="0">
                <a:latin typeface="Century Gothic" pitchFamily="34" charset="0"/>
              </a:rPr>
              <a:t>Research</a:t>
            </a:r>
          </a:p>
          <a:p>
            <a:pPr lvl="6">
              <a:buFont typeface="Courier New" pitchFamily="49" charset="0"/>
              <a:buChar char="o"/>
            </a:pPr>
            <a:r>
              <a:rPr lang="en-US" dirty="0" smtClean="0">
                <a:latin typeface="Century Gothic" pitchFamily="34" charset="0"/>
              </a:rPr>
              <a:t>  Cost and Constructability of Redesign</a:t>
            </a:r>
          </a:p>
          <a:p>
            <a:pPr lvl="6">
              <a:buFont typeface="Courier New" pitchFamily="49" charset="0"/>
              <a:buChar char="o"/>
            </a:pPr>
            <a:r>
              <a:rPr lang="en-US" dirty="0" smtClean="0">
                <a:latin typeface="Century Gothic" pitchFamily="34" charset="0"/>
              </a:rPr>
              <a:t>  Payback and Energy Savings</a:t>
            </a:r>
          </a:p>
          <a:p>
            <a:pPr lvl="6">
              <a:buFont typeface="Courier New" pitchFamily="49" charset="0"/>
              <a:buChar char="o"/>
            </a:pPr>
            <a:r>
              <a:rPr lang="en-US" dirty="0" smtClean="0">
                <a:latin typeface="Century Gothic" pitchFamily="34" charset="0"/>
              </a:rPr>
              <a:t>  Recommendation</a:t>
            </a:r>
            <a:endParaRPr lang="en-US" dirty="0" smtClean="0"/>
          </a:p>
          <a:p>
            <a:pPr marL="914400" lvl="1" indent="-457200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000" dirty="0">
              <a:latin typeface="Century Gothic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9296400" y="1420606"/>
            <a:ext cx="8839200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Focus of Research:</a:t>
            </a:r>
          </a:p>
          <a:p>
            <a:pPr marL="914400" lvl="1" indent="-457200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>
              <a:latin typeface="Century Gothic" pitchFamily="34" charset="0"/>
            </a:endParaRPr>
          </a:p>
          <a:p>
            <a:pPr lvl="6">
              <a:buFont typeface="Courier New" pitchFamily="49" charset="0"/>
              <a:buChar char="o"/>
            </a:pPr>
            <a:r>
              <a:rPr lang="en-US" dirty="0" smtClean="0"/>
              <a:t>  </a:t>
            </a:r>
            <a:r>
              <a:rPr lang="en-US" dirty="0" smtClean="0">
                <a:latin typeface="Century Gothic" pitchFamily="34" charset="0"/>
              </a:rPr>
              <a:t>Water Efficiency</a:t>
            </a:r>
          </a:p>
          <a:p>
            <a:pPr lvl="6">
              <a:buFont typeface="Courier New" pitchFamily="49" charset="0"/>
              <a:buChar char="o"/>
            </a:pPr>
            <a:r>
              <a:rPr lang="en-US" dirty="0">
                <a:latin typeface="Century Gothic" pitchFamily="34" charset="0"/>
              </a:rPr>
              <a:t> </a:t>
            </a:r>
            <a:r>
              <a:rPr lang="en-US" dirty="0" smtClean="0">
                <a:latin typeface="Century Gothic" pitchFamily="34" charset="0"/>
              </a:rPr>
              <a:t> Energy Efficiency</a:t>
            </a:r>
          </a:p>
          <a:p>
            <a:pPr lvl="6">
              <a:buFont typeface="Courier New" pitchFamily="49" charset="0"/>
              <a:buChar char="o"/>
            </a:pPr>
            <a:r>
              <a:rPr lang="en-US" dirty="0">
                <a:latin typeface="Century Gothic" pitchFamily="34" charset="0"/>
              </a:rPr>
              <a:t> </a:t>
            </a:r>
            <a:r>
              <a:rPr lang="en-US" dirty="0" smtClean="0">
                <a:latin typeface="Century Gothic" pitchFamily="34" charset="0"/>
              </a:rPr>
              <a:t> Indoor Environment Quality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bg2"/>
              </a:solidFill>
              <a:latin typeface="+mj-lt"/>
            </a:endParaRPr>
          </a:p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52400" y="4817138"/>
            <a:ext cx="8839200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Rainwater Collection for Fluid Cooler</a:t>
            </a: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entury Gothic" pitchFamily="34" charset="0"/>
              </a:rPr>
              <a:t>+ Optimal Basement Tie-In Location</a:t>
            </a: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entury Gothic" pitchFamily="34" charset="0"/>
              </a:rPr>
              <a:t>-  Cost for Storage Tank Installation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296400" y="1311938"/>
            <a:ext cx="8839200" cy="85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Variable Frequency Drives</a:t>
            </a:r>
          </a:p>
          <a:p>
            <a:pPr marL="914400" lvl="1" indent="-457200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entury Gothic" pitchFamily="34" charset="0"/>
              </a:rPr>
              <a:t>+ Pumps Respond To Setbacks</a:t>
            </a:r>
          </a:p>
          <a:p>
            <a:pPr marL="914400" lvl="1" indent="-457200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entury Gothic" pitchFamily="34" charset="0"/>
              </a:rPr>
              <a:t>-  Life Cycle Cost</a:t>
            </a:r>
            <a:endParaRPr lang="en-US" sz="2000" dirty="0">
              <a:latin typeface="Century Gothic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8440400" y="4800600"/>
            <a:ext cx="8839200" cy="131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Direct Duct O/A Re-design for </a:t>
            </a:r>
            <a:r>
              <a:rPr lang="en-US" sz="2400" dirty="0">
                <a:latin typeface="Century Gothic" pitchFamily="34" charset="0"/>
              </a:rPr>
              <a:t>Improved IEQ</a:t>
            </a:r>
          </a:p>
          <a:p>
            <a:pPr marL="914400" lvl="1" indent="-457200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entury Gothic" pitchFamily="34" charset="0"/>
              </a:rPr>
              <a:t>+  Ensure Proper Ventilation For Spaces</a:t>
            </a:r>
          </a:p>
          <a:p>
            <a:pPr marL="914400" lvl="1" indent="-457200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entury Gothic" pitchFamily="34" charset="0"/>
              </a:rPr>
              <a:t>-   Implementation Cost </a:t>
            </a:r>
            <a:endParaRPr lang="en-US" sz="1600" dirty="0">
              <a:latin typeface="Century Gothic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dirty="0">
              <a:latin typeface="Century Gothic" pitchFamily="34" charset="0"/>
            </a:endParaRPr>
          </a:p>
        </p:txBody>
      </p:sp>
      <p:pic>
        <p:nvPicPr>
          <p:cNvPr id="22" name="Picture 4" descr="E:\Thesis\Pictures\Devon Construction\IMG_6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447800"/>
            <a:ext cx="3974998" cy="2980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5" descr="E:\Thesis\Pictures\Beach 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39600" y="2819400"/>
            <a:ext cx="3974324" cy="2980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 descr="Hershey12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8800" y="1447800"/>
            <a:ext cx="3962400" cy="2977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81000"/>
            <a:ext cx="9144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Rainwater </a:t>
            </a:r>
            <a:r>
              <a:rPr lang="en-US" sz="2400" dirty="0">
                <a:latin typeface="Century Gothic" pitchFamily="34" charset="0"/>
              </a:rPr>
              <a:t>Collection for Fluid Cooler</a:t>
            </a:r>
          </a:p>
        </p:txBody>
      </p:sp>
      <p:pic>
        <p:nvPicPr>
          <p:cNvPr id="17" name="Picture 16" descr="Beach 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676400"/>
            <a:ext cx="3409950" cy="454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grayscl/>
          </a:blip>
          <a:srcRect l="16386" t="11198" r="8735" b="17263"/>
          <a:stretch>
            <a:fillRect/>
          </a:stretch>
        </p:blipFill>
        <p:spPr bwMode="auto">
          <a:xfrm>
            <a:off x="762000" y="1371600"/>
            <a:ext cx="746760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752600" y="53340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Make-Up </a:t>
            </a:r>
            <a:r>
              <a:rPr lang="en-US" i="1" dirty="0"/>
              <a:t>Water Schematic</a:t>
            </a:r>
            <a:r>
              <a:rPr lang="en-US" dirty="0"/>
              <a:t> 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175657" y="1840675"/>
            <a:ext cx="6745185" cy="1995055"/>
          </a:xfrm>
          <a:custGeom>
            <a:avLst/>
            <a:gdLst>
              <a:gd name="connsiteX0" fmla="*/ 0 w 6745185"/>
              <a:gd name="connsiteY0" fmla="*/ 997528 h 1995055"/>
              <a:gd name="connsiteX1" fmla="*/ 5070764 w 6745185"/>
              <a:gd name="connsiteY1" fmla="*/ 1033154 h 1995055"/>
              <a:gd name="connsiteX2" fmla="*/ 5320146 w 6745185"/>
              <a:gd name="connsiteY2" fmla="*/ 783772 h 1995055"/>
              <a:gd name="connsiteX3" fmla="*/ 5332021 w 6745185"/>
              <a:gd name="connsiteY3" fmla="*/ 23751 h 1995055"/>
              <a:gd name="connsiteX4" fmla="*/ 6733309 w 6745185"/>
              <a:gd name="connsiteY4" fmla="*/ 0 h 1995055"/>
              <a:gd name="connsiteX5" fmla="*/ 6745185 w 6745185"/>
              <a:gd name="connsiteY5" fmla="*/ 1698172 h 1995055"/>
              <a:gd name="connsiteX6" fmla="*/ 5450774 w 6745185"/>
              <a:gd name="connsiteY6" fmla="*/ 1710047 h 1995055"/>
              <a:gd name="connsiteX7" fmla="*/ 5474525 w 6745185"/>
              <a:gd name="connsiteY7" fmla="*/ 1995055 h 1995055"/>
              <a:gd name="connsiteX8" fmla="*/ 3515096 w 6745185"/>
              <a:gd name="connsiteY8" fmla="*/ 1995055 h 1995055"/>
              <a:gd name="connsiteX9" fmla="*/ 3515096 w 6745185"/>
              <a:gd name="connsiteY9" fmla="*/ 1425039 h 1995055"/>
              <a:gd name="connsiteX10" fmla="*/ 0 w 6745185"/>
              <a:gd name="connsiteY10" fmla="*/ 1436915 h 1995055"/>
              <a:gd name="connsiteX11" fmla="*/ 0 w 6745185"/>
              <a:gd name="connsiteY11" fmla="*/ 997528 h 199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45185" h="1995055">
                <a:moveTo>
                  <a:pt x="0" y="997528"/>
                </a:moveTo>
                <a:lnTo>
                  <a:pt x="5070764" y="1033154"/>
                </a:lnTo>
                <a:lnTo>
                  <a:pt x="5320146" y="783772"/>
                </a:lnTo>
                <a:lnTo>
                  <a:pt x="5332021" y="23751"/>
                </a:lnTo>
                <a:lnTo>
                  <a:pt x="6733309" y="0"/>
                </a:lnTo>
                <a:cubicBezTo>
                  <a:pt x="6737268" y="566057"/>
                  <a:pt x="6741226" y="1132115"/>
                  <a:pt x="6745185" y="1698172"/>
                </a:cubicBezTo>
                <a:lnTo>
                  <a:pt x="5450774" y="1710047"/>
                </a:lnTo>
                <a:lnTo>
                  <a:pt x="5474525" y="1995055"/>
                </a:lnTo>
                <a:lnTo>
                  <a:pt x="3515096" y="1995055"/>
                </a:lnTo>
                <a:lnTo>
                  <a:pt x="3515096" y="1425039"/>
                </a:lnTo>
                <a:lnTo>
                  <a:pt x="0" y="1436915"/>
                </a:lnTo>
                <a:lnTo>
                  <a:pt x="0" y="997528"/>
                </a:lnTo>
                <a:close/>
              </a:path>
            </a:pathLst>
          </a:custGeom>
          <a:noFill/>
          <a:ln>
            <a:solidFill>
              <a:schemeClr val="bg2"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3200400" y="2895599"/>
            <a:ext cx="6096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5000" y="60960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Site Plan</a:t>
            </a:r>
            <a:endParaRPr lang="en-US" dirty="0"/>
          </a:p>
        </p:txBody>
      </p:sp>
      <p:pic>
        <p:nvPicPr>
          <p:cNvPr id="26" name="Picture 25"/>
          <p:cNvPicPr/>
          <p:nvPr/>
        </p:nvPicPr>
        <p:blipFill>
          <a:blip r:embed="rId3" cstate="print"/>
          <a:srcRect l="56793" t="43605" r="26359" b="24584"/>
          <a:stretch>
            <a:fillRect/>
          </a:stretch>
        </p:blipFill>
        <p:spPr bwMode="auto">
          <a:xfrm>
            <a:off x="762000" y="1447800"/>
            <a:ext cx="8001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3429000" y="25908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52800" y="2590800"/>
            <a:ext cx="533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 FC </a:t>
            </a:r>
            <a:endParaRPr lang="en-US" sz="1400" dirty="0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00400" y="2209800"/>
            <a:ext cx="381000" cy="3048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124200" y="2209800"/>
            <a:ext cx="533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Tank</a:t>
            </a:r>
            <a:endParaRPr lang="en-US" sz="1400" dirty="0">
              <a:latin typeface="+mj-lt"/>
            </a:endParaRPr>
          </a:p>
        </p:txBody>
      </p:sp>
      <p:cxnSp>
        <p:nvCxnSpPr>
          <p:cNvPr id="31" name="Straight Connector 30"/>
          <p:cNvCxnSpPr>
            <a:stCxn id="29" idx="2"/>
            <a:endCxn id="29" idx="2"/>
          </p:cNvCxnSpPr>
          <p:nvPr/>
        </p:nvCxnSpPr>
        <p:spPr>
          <a:xfrm rot="5400000">
            <a:off x="3390900" y="25146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600200" y="5282625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entury Gothic" pitchFamily="34" charset="0"/>
              </a:rPr>
              <a:t>Jay </a:t>
            </a:r>
            <a:r>
              <a:rPr lang="en-US" sz="1600" dirty="0">
                <a:latin typeface="Century Gothic" pitchFamily="34" charset="0"/>
              </a:rPr>
              <a:t>R. Smith 12” Outlet - RH9521-12 Vortex Rainwater Fine </a:t>
            </a:r>
            <a:r>
              <a:rPr lang="en-US" sz="1600" dirty="0" smtClean="0">
                <a:latin typeface="Century Gothic" pitchFamily="34" charset="0"/>
              </a:rPr>
              <a:t>Filter </a:t>
            </a:r>
          </a:p>
          <a:p>
            <a:endParaRPr lang="en-US" sz="1600" dirty="0">
              <a:latin typeface="Century Gothic" pitchFamily="34" charset="0"/>
            </a:endParaRPr>
          </a:p>
        </p:txBody>
      </p:sp>
      <p:pic>
        <p:nvPicPr>
          <p:cNvPr id="15" name="Picture 9" descr="rh9521_breakdw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853625"/>
            <a:ext cx="6705600" cy="3352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0" y="549938"/>
            <a:ext cx="9144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Water Filtration System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1600" y="2057400"/>
            <a:ext cx="6324600" cy="320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371600" y="2057400"/>
          <a:ext cx="6324600" cy="3200398"/>
        </p:xfrm>
        <a:graphic>
          <a:graphicData uri="http://schemas.openxmlformats.org/drawingml/2006/table">
            <a:tbl>
              <a:tblPr/>
              <a:tblGrid>
                <a:gridCol w="844267"/>
                <a:gridCol w="799832"/>
                <a:gridCol w="710962"/>
                <a:gridCol w="1036820"/>
                <a:gridCol w="1125690"/>
                <a:gridCol w="1807029"/>
              </a:tblGrid>
              <a:tr h="5926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 Rainfall (2006-2008)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Maximum Available Rain Water to Capture/Month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Final Adjusted Gallons of Rainwater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823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3-Year Average (in)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3- Year Average (ft)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Avg. Rain (ft) * Area (ft) = (ft3)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Volume of Rain (gallons)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Adjusted for 10% Evaporation Loss (gallons)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0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3.37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7,778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58,218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52,396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10,901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81,595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73,436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5.80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0.48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5,118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38,309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34,478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4.03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7,113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53,240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47,916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3.30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0.28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2,196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16,440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14,796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Sep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4.60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13,319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99,694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89,724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Oct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3.93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0.33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3,849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28,807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25,926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133600" y="1447800"/>
            <a:ext cx="47407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Total Rainwater Collection in Gallons</a:t>
            </a:r>
            <a:endParaRPr kumimoji="0" lang="en-US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1600" y="2057400"/>
            <a:ext cx="6781800" cy="304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371600" y="2057400"/>
          <a:ext cx="6781801" cy="3008164"/>
        </p:xfrm>
        <a:graphic>
          <a:graphicData uri="http://schemas.openxmlformats.org/drawingml/2006/table">
            <a:tbl>
              <a:tblPr/>
              <a:tblGrid>
                <a:gridCol w="750991"/>
                <a:gridCol w="1624330"/>
                <a:gridCol w="1624330"/>
                <a:gridCol w="1624330"/>
                <a:gridCol w="1157820"/>
              </a:tblGrid>
              <a:tr h="64943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Gallons of            Rain Water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Fluid Cooler    Requirement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Additional Water Required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Savings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2534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 Gallons/month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 Gallons/month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 Gallons/month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$0.0097 / Gal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Apr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52,396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62,000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9,604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$508.24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May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73,436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109,200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35,764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$712.33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2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Jun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34,478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127,800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93,322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$334.44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Jul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47,916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137,700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89,784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$464.79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2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Aug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14,796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132,100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117,304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$143.52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Sep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89,724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100,900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11,176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$870.32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2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Oct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25,926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63,800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37,874</a:t>
                      </a:r>
                      <a:endParaRPr lang="en-US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$251.48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320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338,672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733,500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394,828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$3,285.12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144333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en-US" sz="24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Annual Rain Water Data &amp; </a:t>
            </a:r>
            <a:r>
              <a:rPr lang="en-US" sz="2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Fluid Cooler Requirement </a:t>
            </a:r>
            <a:r>
              <a:rPr lang="en-US" sz="24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Comparison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1295400"/>
          <a:ext cx="4881245" cy="864108"/>
        </p:xfrm>
        <a:graphic>
          <a:graphicData uri="http://schemas.openxmlformats.org/drawingml/2006/table">
            <a:tbl>
              <a:tblPr/>
              <a:tblGrid>
                <a:gridCol w="1421765"/>
                <a:gridCol w="228600"/>
                <a:gridCol w="561975"/>
                <a:gridCol w="1143000"/>
                <a:gridCol w="1525905"/>
              </a:tblGrid>
              <a:tr h="285750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Calculations to Size a Rain Water Storage Tank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Volume (ft</a:t>
                      </a:r>
                      <a:r>
                        <a:rPr lang="en-US" sz="11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Pi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*Radius</a:t>
                      </a:r>
                      <a:r>
                        <a:rPr lang="en-US" sz="11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(ft</a:t>
                      </a:r>
                      <a:r>
                        <a:rPr lang="en-US" sz="110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 Length (ft)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4,278                    (32,000 gallons)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=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3.14</a:t>
                      </a:r>
                      <a:endParaRPr lang="en-US" sz="110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*(5)</a:t>
                      </a:r>
                      <a:r>
                        <a:rPr lang="en-US" sz="1100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 </a:t>
                      </a:r>
                      <a:r>
                        <a:rPr lang="en-US" sz="1100" b="1" u="sng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</a:t>
                      </a:r>
                      <a:endParaRPr lang="en-US" sz="1100" dirty="0">
                        <a:solidFill>
                          <a:srgbClr val="365F9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4" descr="Underground fiberglass tanks for water storage by watercache.com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295400"/>
            <a:ext cx="2439666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801866" y="4548664"/>
          <a:ext cx="3352800" cy="762000"/>
        </p:xfrm>
        <a:graphic>
          <a:graphicData uri="http://schemas.openxmlformats.org/drawingml/2006/table">
            <a:tbl>
              <a:tblPr/>
              <a:tblGrid>
                <a:gridCol w="1071227"/>
                <a:gridCol w="876458"/>
                <a:gridCol w="1405115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First Cost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 Savings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Payback (Years)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$157,320.00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$3,285.12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47.9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878066" y="3962400"/>
            <a:ext cx="3200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Payback </a:t>
            </a:r>
            <a:r>
              <a:rPr lang="en-US" sz="14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for an Underground Rain Water Collection System</a:t>
            </a:r>
          </a:p>
          <a:p>
            <a:pPr lvl="0" algn="ctr" eaLnBrk="0" hangingPunct="0"/>
            <a:endParaRPr lang="en-US" sz="1400" i="1" dirty="0">
              <a:solidFill>
                <a:srgbClr val="4F81B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991866" y="3429000"/>
          <a:ext cx="2895600" cy="1371600"/>
        </p:xfrm>
        <a:graphic>
          <a:graphicData uri="http://schemas.openxmlformats.org/drawingml/2006/table">
            <a:tbl>
              <a:tblPr/>
              <a:tblGrid>
                <a:gridCol w="914400"/>
                <a:gridCol w="1981200"/>
              </a:tblGrid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Cost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Storage Tank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$90,000.00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Installation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$29,700.00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$157,320.00</a:t>
                      </a:r>
                      <a:endParaRPr lang="en-US" sz="1100" b="1" kern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144266" y="28194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4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Total Cost for Underground Rain Water Collection System</a:t>
            </a:r>
            <a:endParaRPr lang="en-US" sz="1400" i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bg2"/>
              </a:solidFill>
              <a:latin typeface="+mj-lt"/>
            </a:endParaRPr>
          </a:p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829800" y="1143000"/>
            <a:ext cx="79248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Project and Building Overview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Existing Conditions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Mechanical System Sustainable Retrofit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Water Efficiency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Current Make-Up Water for Cooling Tower Design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Design of Water Collection System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Design Costs and Payback Analysis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Energy Efficiency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	</a:t>
            </a:r>
            <a:r>
              <a:rPr lang="en-US" sz="1600" dirty="0">
                <a:latin typeface="Century Gothic" pitchFamily="34" charset="0"/>
              </a:rPr>
              <a:t>Current WSHP Loop and Pump Design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 	Energy Comparison to Pumps with VFD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 	Design Costs and Payback Analysis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Indoor Environment Quality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	</a:t>
            </a:r>
            <a:r>
              <a:rPr lang="en-US" sz="1600" dirty="0">
                <a:latin typeface="Century Gothic" pitchFamily="34" charset="0"/>
              </a:rPr>
              <a:t>Explanation of Current DOAS System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Proposed Re-design for Improved IEQ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Design Costs and Payback Analysis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Sustainable Results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Conclusions and Recommendations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2039600" y="457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Century Gothic" pitchFamily="34" charset="0"/>
              </a:rPr>
              <a:t>Presentation Outline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590800" y="4267200"/>
            <a:ext cx="4343400" cy="1143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381000"/>
            <a:ext cx="9144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Recommendation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1000" y="2345186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First </a:t>
            </a:r>
            <a:r>
              <a:rPr lang="en-US" sz="1600" dirty="0">
                <a:latin typeface="Century Gothic" pitchFamily="34" charset="0"/>
              </a:rPr>
              <a:t>Cost </a:t>
            </a:r>
            <a:r>
              <a:rPr lang="en-US" sz="1600" dirty="0" smtClean="0">
                <a:latin typeface="Century Gothic" pitchFamily="34" charset="0"/>
              </a:rPr>
              <a:t>of $157,320.00 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Annual Savings of $3,285.00</a:t>
            </a:r>
            <a:endParaRPr lang="en-US" sz="1600" dirty="0">
              <a:latin typeface="Century Gothic" pitchFamily="34" charset="0"/>
            </a:endParaRP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48 </a:t>
            </a:r>
            <a:r>
              <a:rPr lang="en-US" sz="1600" dirty="0">
                <a:latin typeface="Century Gothic" pitchFamily="34" charset="0"/>
              </a:rPr>
              <a:t>Year Payback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Overall Value of Building Increased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Creates a More Sustainable Building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4419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entury Gothic" pitchFamily="34" charset="0"/>
              </a:rPr>
              <a:t>Not Recommended Without Researching Options of Water Efficiency on Site </a:t>
            </a:r>
          </a:p>
        </p:txBody>
      </p:sp>
      <p:pic>
        <p:nvPicPr>
          <p:cNvPr id="14" name="Picture 4" descr="C:\Documents and Settings\Alyssa\Local Settings\Temporary Internet Files\Content.IE5\3R7VPLK7\MCj0432537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495800"/>
            <a:ext cx="603146" cy="603146"/>
          </a:xfrm>
          <a:prstGeom prst="rect">
            <a:avLst/>
          </a:prstGeom>
          <a:noFill/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44000" y="381000"/>
            <a:ext cx="9144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Addition of Variable Frequency Drives</a:t>
            </a:r>
            <a:endParaRPr lang="en-US" sz="2400" dirty="0">
              <a:latin typeface="Century Gothic" pitchFamily="34" charset="0"/>
            </a:endParaRPr>
          </a:p>
        </p:txBody>
      </p:sp>
      <p:pic>
        <p:nvPicPr>
          <p:cNvPr id="12" name="Picture 12" descr="Beach 24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0" y="1905000"/>
            <a:ext cx="4978400" cy="37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pic>
        <p:nvPicPr>
          <p:cNvPr id="12" name="Picture 11"/>
          <p:cNvPicPr/>
          <p:nvPr/>
        </p:nvPicPr>
        <p:blipFill>
          <a:blip r:embed="rId3">
            <a:grayscl/>
          </a:blip>
          <a:srcRect l="589" t="13922" b="24849"/>
          <a:stretch>
            <a:fillRect/>
          </a:stretch>
        </p:blipFill>
        <p:spPr bwMode="auto">
          <a:xfrm>
            <a:off x="9829800" y="1840468"/>
            <a:ext cx="769620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1658600" y="5879068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Water Source Heat Pump Loop Schematic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144000" y="381000"/>
            <a:ext cx="9144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Current Design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668000" y="3810000"/>
            <a:ext cx="6096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63200" y="3243590"/>
            <a:ext cx="3200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Change in Heat Pump Control Configurations</a:t>
            </a:r>
          </a:p>
        </p:txBody>
      </p:sp>
      <p:pic>
        <p:nvPicPr>
          <p:cNvPr id="10" name="Picture 9"/>
          <p:cNvPicPr/>
          <p:nvPr/>
        </p:nvPicPr>
        <p:blipFill>
          <a:blip r:embed="rId3"/>
          <a:srcRect l="13187" t="23126" r="4906" b="45396"/>
          <a:stretch>
            <a:fillRect/>
          </a:stretch>
        </p:blipFill>
        <p:spPr bwMode="auto">
          <a:xfrm>
            <a:off x="9677400" y="1719590"/>
            <a:ext cx="4343400" cy="1382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/>
          <p:cNvPicPr/>
          <p:nvPr/>
        </p:nvPicPr>
        <p:blipFill>
          <a:blip r:embed="rId4"/>
          <a:srcRect l="46603" t="31147" r="25056" b="30918"/>
          <a:stretch>
            <a:fillRect/>
          </a:stretch>
        </p:blipFill>
        <p:spPr bwMode="auto">
          <a:xfrm>
            <a:off x="14478000" y="2209800"/>
            <a:ext cx="3124200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4249400" y="5105400"/>
            <a:ext cx="3581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Unloading Curve for (2) VFD Additions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87200" y="4124980"/>
            <a:ext cx="126873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9144000" y="381000"/>
            <a:ext cx="9144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Pump Redesign</a:t>
            </a:r>
            <a:endParaRPr lang="en-US" sz="2400" dirty="0"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l="6800" t="22400" r="53200" b="16800"/>
          <a:stretch>
            <a:fillRect/>
          </a:stretch>
        </p:blipFill>
        <p:spPr bwMode="auto">
          <a:xfrm>
            <a:off x="10515600" y="4114800"/>
            <a:ext cx="1203158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10058400" y="5681990"/>
            <a:ext cx="3581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Pressure</a:t>
            </a:r>
            <a:r>
              <a:rPr kumimoji="0" lang="en-US" sz="1100" b="0" i="1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Sensors Located In Piping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381000"/>
            <a:ext cx="9144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Energy Comparison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0058400" y="5943600"/>
            <a:ext cx="762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>
                <a:latin typeface="Century Gothic" pitchFamily="34" charset="0"/>
              </a:rPr>
              <a:t>Based on usage, the average savings is 9,000 kWh/month </a:t>
            </a:r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15600" y="1752600"/>
            <a:ext cx="6594475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896600" y="2209800"/>
            <a:ext cx="6324600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381000"/>
            <a:ext cx="9144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Calculated Savings</a:t>
            </a:r>
            <a:endParaRPr lang="en-US" sz="2400" dirty="0">
              <a:latin typeface="Century Gothic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896600" y="1828800"/>
          <a:ext cx="6324599" cy="3962400"/>
        </p:xfrm>
        <a:graphic>
          <a:graphicData uri="http://schemas.openxmlformats.org/drawingml/2006/table">
            <a:tbl>
              <a:tblPr/>
              <a:tblGrid>
                <a:gridCol w="830063"/>
                <a:gridCol w="930164"/>
                <a:gridCol w="1058866"/>
                <a:gridCol w="1087467"/>
                <a:gridCol w="1316271"/>
                <a:gridCol w="1101768"/>
              </a:tblGrid>
              <a:tr h="375888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 Savings with a VFD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Peak kW Savings with VFD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kWh Savings with VFD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Current Cost of Electricity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Proposed Cost of Electricity with VFDs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Savings with VFD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Jan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10,719.1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$13,729.75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$12,986.03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$743.72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Feb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9,608.5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$13,072.06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$12,390.23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$681.83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10,103.9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$14,657.02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$13,912.55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$744.47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9,526.2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$14,800.35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$14,130.62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$669.73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8,669.3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$16,939.37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$16,387.45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$551.92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Jun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7,561.3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$17,595.50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$17,134.10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$461.40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Jul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0.8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7,364.1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$17,879.51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$17,459.12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$420.39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Aug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7,813.0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$18,503.86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$17,610.22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$893.64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Sep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8,546.5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$16,380.33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$15,841.18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$539.15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Oct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10.9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9,842.5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$15,272.47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$14,599.68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$672.79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Nov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9,728.0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$14,245.93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$13,545.79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$700.14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12.4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10,560.2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$13,618.00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$12,886.77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$731.23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14.5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110,042.6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$186,694.15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$178,883.74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$7,810.41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64" marR="676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1506200" y="5257800"/>
            <a:ext cx="5865631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518602" y="3048000"/>
            <a:ext cx="57912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506200" y="2286000"/>
          <a:ext cx="5810885" cy="1542288"/>
        </p:xfrm>
        <a:graphic>
          <a:graphicData uri="http://schemas.openxmlformats.org/drawingml/2006/table">
            <a:tbl>
              <a:tblPr/>
              <a:tblGrid>
                <a:gridCol w="2292985"/>
                <a:gridCol w="1707515"/>
                <a:gridCol w="649605"/>
                <a:gridCol w="1160780"/>
              </a:tblGrid>
              <a:tr h="19050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Variable Frequency Drive Cost Estimate - First Design/Install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Material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Purchase and Install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Quantity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Cost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Heat Pump Controls (per HP)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                              500.00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          47,000.00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Pressure Sensors (per Sensor)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                              500.00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            1,000.00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Variable Frequency Drives (per VFD)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                           1,700.00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            3,400.00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Electric Install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                           3,000.00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            3,000.00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          54,400.00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506200" y="4495800"/>
          <a:ext cx="5867400" cy="1600200"/>
        </p:xfrm>
        <a:graphic>
          <a:graphicData uri="http://schemas.openxmlformats.org/drawingml/2006/table">
            <a:tbl>
              <a:tblPr/>
              <a:tblGrid>
                <a:gridCol w="2341574"/>
                <a:gridCol w="1697834"/>
                <a:gridCol w="655923"/>
                <a:gridCol w="1172069"/>
              </a:tblGrid>
              <a:tr h="20002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Variable Frequency Drive Cost Estimate 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Retrofit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Material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Purchase and Install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Quantity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Cost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Heat Pump Controls (per HP)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                              900.00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          84,600.00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Pressure Sensors (per Sensor)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                              500.00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            1,000.00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Variable Frequency Drives (per VFD)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                           1,700.00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            3,400.00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Electric Install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                           3,000.00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            3,000.00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           92,000.00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287000" y="1143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Option 1: No VFD - $0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87000" y="16764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Option 2: First Design/Install - $54,400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63200" y="39624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Option 3: Retrofit - $92,000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573001" y="4800600"/>
            <a:ext cx="5029200" cy="1295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573000" y="3949700"/>
          <a:ext cx="5029200" cy="2222500"/>
        </p:xfrm>
        <a:graphic>
          <a:graphicData uri="http://schemas.openxmlformats.org/drawingml/2006/table">
            <a:tbl>
              <a:tblPr/>
              <a:tblGrid>
                <a:gridCol w="1605006"/>
                <a:gridCol w="909594"/>
                <a:gridCol w="1098019"/>
                <a:gridCol w="1416581"/>
              </a:tblGrid>
              <a:tr h="22225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Life Cycle Cost Analysis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 VFD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VFD - Original Install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VFD - Retrofit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Initial Capital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$10,000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$64,400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$102,000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Service Life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Annual Op Cost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$6,917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$1,053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$1,053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Maintenance/Repair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Salvage Value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i=6%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LCC Life Cycle Cost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$90,484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$77,625</a:t>
                      </a:r>
                      <a:endParaRPr lang="en-US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$115,225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363200" y="2273300"/>
          <a:ext cx="4343400" cy="745236"/>
        </p:xfrm>
        <a:graphic>
          <a:graphicData uri="http://schemas.openxmlformats.org/drawingml/2006/table">
            <a:tbl>
              <a:tblPr/>
              <a:tblGrid>
                <a:gridCol w="1282700"/>
                <a:gridCol w="977900"/>
                <a:gridCol w="800100"/>
                <a:gridCol w="1282700"/>
              </a:tblGrid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Type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First Cost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 Savings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Payback (Years)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First Design/Install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$54,400.00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$7,810.41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Retrofit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$92,000.00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$7,810.41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13.8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0363873" y="1892300"/>
            <a:ext cx="43427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Payback to Install Two Variable Frequency Drives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2573000" y="3568700"/>
            <a:ext cx="502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LCC Analysis to Install Two Variable Frequency Drives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0" y="381000"/>
            <a:ext cx="9144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Payback and Life Cycle Cost (LCC)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44000" y="245138"/>
            <a:ext cx="9144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Recommendation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372600" y="1371600"/>
            <a:ext cx="8001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entury Gothic" pitchFamily="34" charset="0"/>
              </a:rPr>
              <a:t>Option 1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First Cost Eliminated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Second Lowest Life Cycle Cost of $90,484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Constant Volume Pumping Is Not Energy Efficient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1600" dirty="0" smtClean="0">
              <a:latin typeface="Century Gothic" pitchFamily="34" charset="0"/>
            </a:endParaRP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entury Gothic" pitchFamily="34" charset="0"/>
              </a:rPr>
              <a:t>Option 2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First Cost of $54,400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Lowest Life Cycle Cost of $77,625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8.1 Year Payback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Best Viable Option in Retrospect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endParaRPr lang="en-US" sz="1600" dirty="0" smtClean="0">
              <a:latin typeface="Century Gothic" pitchFamily="34" charset="0"/>
            </a:endParaRP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entury Gothic" pitchFamily="34" charset="0"/>
              </a:rPr>
              <a:t>Option 3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First Cost of $102,000 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Total Life Cycle Cost of $115,225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14 Year Payback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Possible Reduction in Future Energy Costs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92200" y="3494782"/>
            <a:ext cx="4343400" cy="1143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325600" y="3647182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entury Gothic" pitchFamily="34" charset="0"/>
              </a:rPr>
              <a:t>Option 3 Recommended Based </a:t>
            </a:r>
          </a:p>
          <a:p>
            <a:pPr algn="ctr"/>
            <a:r>
              <a:rPr lang="en-US" sz="1600" dirty="0" smtClean="0">
                <a:latin typeface="Century Gothic" pitchFamily="34" charset="0"/>
              </a:rPr>
              <a:t>Future  Reduction of Energy </a:t>
            </a:r>
          </a:p>
          <a:p>
            <a:pPr algn="ctr"/>
            <a:r>
              <a:rPr lang="en-US" sz="1600" dirty="0" smtClean="0">
                <a:latin typeface="Century Gothic" pitchFamily="34" charset="0"/>
              </a:rPr>
              <a:t>Usage and Cost </a:t>
            </a:r>
          </a:p>
          <a:p>
            <a:pPr algn="ctr"/>
            <a:endParaRPr lang="en-US" sz="1600" dirty="0" smtClean="0">
              <a:latin typeface="Century Gothic" pitchFamily="34" charset="0"/>
            </a:endParaRPr>
          </a:p>
        </p:txBody>
      </p:sp>
      <p:pic>
        <p:nvPicPr>
          <p:cNvPr id="16" name="Picture 4" descr="C:\Documents and Settings\Alyssa\Local Settings\Temporary Internet Files\Content.IE5\2LOAJWLF\MCj039704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68400" y="3570982"/>
            <a:ext cx="903427" cy="919886"/>
          </a:xfrm>
          <a:prstGeom prst="rect">
            <a:avLst/>
          </a:prstGeom>
          <a:noFill/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0" y="381000"/>
            <a:ext cx="9144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Direct Duct O/A Redesign</a:t>
            </a:r>
            <a:endParaRPr lang="en-US" sz="2400" dirty="0">
              <a:latin typeface="Century Gothic" pitchFamily="34" charset="0"/>
            </a:endParaRPr>
          </a:p>
        </p:txBody>
      </p:sp>
      <p:pic>
        <p:nvPicPr>
          <p:cNvPr id="12" name="Picture 11" descr="Beach 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0" y="1600200"/>
            <a:ext cx="3505200" cy="467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52400" y="7620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296400" y="7620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829800" y="1143000"/>
            <a:ext cx="79248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b="1" u="sng" dirty="0">
                <a:latin typeface="Century Gothic" pitchFamily="34" charset="0"/>
              </a:rPr>
              <a:t>Project and Building Overview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Existing Conditions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Mechanical System Sustainable Retrofit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Water Efficiency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Current Make-Up Water for Cooling Tower Design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Design of Water Collection System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Design Costs and Payback Analysis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Energy Efficiency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	</a:t>
            </a:r>
            <a:r>
              <a:rPr lang="en-US" sz="1600" dirty="0">
                <a:latin typeface="Century Gothic" pitchFamily="34" charset="0"/>
              </a:rPr>
              <a:t>Current WSHP Loop and Pump Design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 	Energy Comparison to Pumps with VFD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 	Design Costs and Payback Analysis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Indoor Environment Quality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	</a:t>
            </a:r>
            <a:r>
              <a:rPr lang="en-US" sz="1600" dirty="0">
                <a:latin typeface="Century Gothic" pitchFamily="34" charset="0"/>
              </a:rPr>
              <a:t>Explanation of Current DOAS System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Proposed Re-design for Improved IEQ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Design Costs and Payback Analysis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Sustainable Results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Conclusions and Recommendations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2039600" y="457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Century Gothic" pitchFamily="34" charset="0"/>
              </a:rPr>
              <a:t>Presentation Outline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0" y="381000"/>
            <a:ext cx="9144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Current Design</a:t>
            </a:r>
            <a:endParaRPr lang="en-US" sz="2400" dirty="0">
              <a:latin typeface="Century Gothic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l="31250" t="10790" r="32566" b="27631"/>
          <a:stretch>
            <a:fillRect/>
          </a:stretch>
        </p:blipFill>
        <p:spPr bwMode="auto">
          <a:xfrm>
            <a:off x="20802600" y="1676400"/>
            <a:ext cx="4268503" cy="4540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" y="7620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296400" y="7620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0" y="381000"/>
            <a:ext cx="9144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DOAS Redesign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812000" y="5122863"/>
            <a:ext cx="76200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>
                <a:latin typeface="Century Gothic" pitchFamily="34" charset="0"/>
              </a:rPr>
              <a:t>    Before                                                           After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l="55357" t="14476" r="5238" b="26857"/>
          <a:stretch>
            <a:fillRect/>
          </a:stretch>
        </p:blipFill>
        <p:spPr bwMode="auto">
          <a:xfrm>
            <a:off x="18821400" y="1693863"/>
            <a:ext cx="3738563" cy="3336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 l="51904" t="19524" r="5714" b="24095"/>
          <a:stretch>
            <a:fillRect/>
          </a:stretch>
        </p:blipFill>
        <p:spPr bwMode="auto">
          <a:xfrm>
            <a:off x="23241000" y="1693863"/>
            <a:ext cx="3740150" cy="333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20269200" y="4495800"/>
            <a:ext cx="838200" cy="381000"/>
          </a:xfrm>
          <a:prstGeom prst="rect">
            <a:avLst/>
          </a:prstGeom>
          <a:solidFill>
            <a:schemeClr val="accent3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079200" y="2819400"/>
            <a:ext cx="838200" cy="2057400"/>
          </a:xfrm>
          <a:prstGeom prst="rect">
            <a:avLst/>
          </a:prstGeom>
          <a:solidFill>
            <a:schemeClr val="accent3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8745200" y="5562600"/>
            <a:ext cx="822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ts val="600"/>
              </a:spcAft>
              <a:defRPr/>
            </a:pPr>
            <a:r>
              <a:rPr lang="en-US" sz="2000" kern="1600" dirty="0">
                <a:latin typeface="Century Gothic" pitchFamily="34" charset="0"/>
              </a:rPr>
              <a:t>By direct-ducting the O/A, ventilation of each space can be properly ventilated for improved IEQ.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2400" y="7620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9296400" y="7620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9202400" y="1752600"/>
            <a:ext cx="74676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0" y="381000"/>
            <a:ext cx="9144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Cost Estimate</a:t>
            </a:r>
            <a:endParaRPr lang="en-US" sz="2400" dirty="0">
              <a:latin typeface="Century Gothic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1031200" y="3352800"/>
          <a:ext cx="4140200" cy="2369820"/>
        </p:xfrm>
        <a:graphic>
          <a:graphicData uri="http://schemas.openxmlformats.org/drawingml/2006/table">
            <a:tbl>
              <a:tblPr/>
              <a:tblGrid>
                <a:gridCol w="2579370"/>
                <a:gridCol w="849630"/>
                <a:gridCol w="711200"/>
              </a:tblGrid>
              <a:tr h="21907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ESTIMATE </a:t>
                      </a: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 DIRECT DUCT VENTILATION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Total Budget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573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Materials and Labor</a:t>
                      </a:r>
                      <a:endParaRPr lang="en-US" sz="1000" kern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$177,012</a:t>
                      </a:r>
                      <a:endParaRPr lang="en-US" sz="1000" kern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74.8%</a:t>
                      </a:r>
                      <a:endParaRPr lang="en-US" sz="1000" kern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Testing, Adjusting, Balancing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$20,000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8.4%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Warranty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$898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0.4%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General Conditions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$5,937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2.5%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Overhead &amp; Mark-up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$16,308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6.9%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Profit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$6,605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2.8%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Contingency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$10,000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4.2%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latin typeface="Calibri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455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Recommended Cost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$236,759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100.0%</a:t>
                      </a:r>
                      <a:endParaRPr lang="en-US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9202400" y="1143001"/>
          <a:ext cx="7467600" cy="1937446"/>
        </p:xfrm>
        <a:graphic>
          <a:graphicData uri="http://schemas.openxmlformats.org/drawingml/2006/table">
            <a:tbl>
              <a:tblPr/>
              <a:tblGrid>
                <a:gridCol w="2229908"/>
                <a:gridCol w="572835"/>
                <a:gridCol w="831329"/>
                <a:gridCol w="807395"/>
                <a:gridCol w="662191"/>
                <a:gridCol w="977330"/>
                <a:gridCol w="1386612"/>
              </a:tblGrid>
              <a:tr h="190287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Direct Cost </a:t>
                      </a:r>
                      <a:r>
                        <a:rPr lang="en-US" sz="1400" b="1" kern="12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Estimate of Materials and </a:t>
                      </a:r>
                      <a:r>
                        <a:rPr lang="en-US" sz="1400" b="1" kern="1200" dirty="0" smtClean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Labor </a:t>
                      </a:r>
                      <a:endParaRPr lang="en-US" sz="1400" b="1" kern="1200" dirty="0">
                        <a:solidFill>
                          <a:srgbClr val="FFFF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9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Component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Unit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Quantity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Material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Labor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Total/Unit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33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Diffusers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PIECE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$100.00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$75.00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$175.00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$29,925.00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33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Flex Duct 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1051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$1.50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$37.50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$39.00*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$7,989.00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Rectangular Sheet Metal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5363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$2.25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$20.00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$22.25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$119,326.75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33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Round Sheet Metal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$2.25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$20.00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$22.25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$10,168.25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Insulation, 1-1/2"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SF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5820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$1.65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$9,603.00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0192">
                <a:tc gridSpan="6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 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$177,012.00</a:t>
                      </a:r>
                      <a:r>
                        <a:rPr lang="en-US" sz="1100" b="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529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*Flex duct will cost $37.50 per 8' maximum of flex to install.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" y="7620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296400" y="7620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0" y="381000"/>
            <a:ext cx="9144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Schedule Development 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278600" y="3352800"/>
            <a:ext cx="70104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9278600" y="1752600"/>
          <a:ext cx="7010399" cy="2497318"/>
        </p:xfrm>
        <a:graphic>
          <a:graphicData uri="http://schemas.openxmlformats.org/drawingml/2006/table">
            <a:tbl>
              <a:tblPr/>
              <a:tblGrid>
                <a:gridCol w="1365275"/>
                <a:gridCol w="635013"/>
                <a:gridCol w="725979"/>
                <a:gridCol w="505166"/>
                <a:gridCol w="622052"/>
                <a:gridCol w="668058"/>
                <a:gridCol w="668058"/>
                <a:gridCol w="910399"/>
                <a:gridCol w="910399"/>
              </a:tblGrid>
              <a:tr h="204009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Crew and Duration Schedule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21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Sheet Metal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Flex and Diffusers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00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Sheet Metal (linear feet)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Sheet Metal Crew (people)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Sheet Metal (days)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Flex (Pieces)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Flex Crew (people)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Diffusers (pieces)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Diffuser Crew (people)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Flex/Diffuser (days)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2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Houlihan’s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2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Jack  Gaughen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Devon Seafood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2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HE&amp;R - 2nd Floor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2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HE&amp;R - 3rd Floor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929" marR="659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0584633" y="5105400"/>
            <a:ext cx="48768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0574000" y="4495800"/>
          <a:ext cx="4876801" cy="1523998"/>
        </p:xfrm>
        <a:graphic>
          <a:graphicData uri="http://schemas.openxmlformats.org/drawingml/2006/table">
            <a:tbl>
              <a:tblPr/>
              <a:tblGrid>
                <a:gridCol w="1608461"/>
                <a:gridCol w="1702068"/>
                <a:gridCol w="1566272"/>
              </a:tblGrid>
              <a:tr h="217714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Hours of Occupancy and Construction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Hours of Occupancy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Hours of Construction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Houlihan’s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11am-11pm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2am-10am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Jack  Gaughen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7am-6pm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6pm-2am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Devon Seafood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11am-12pm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2am-10am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HE&amp;R - 2nd Floor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7am-6pm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6pm-2am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HE&amp;R - 3rd Floor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7am-6pm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6pm-2am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2400" y="7620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9296400" y="7620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0" y="381000"/>
            <a:ext cx="9144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Final Schedule</a:t>
            </a:r>
            <a:endParaRPr lang="en-US" sz="2400" dirty="0">
              <a:latin typeface="Century Gothic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rcRect t="1634" r="1217"/>
          <a:stretch>
            <a:fillRect/>
          </a:stretch>
        </p:blipFill>
        <p:spPr bwMode="auto">
          <a:xfrm>
            <a:off x="18821400" y="1600200"/>
            <a:ext cx="82296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52400" y="7620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9296400" y="7620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Indoor Environment Quality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288000" y="381000"/>
            <a:ext cx="9144000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  <a:p>
            <a:pPr lvl="1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Recommendation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8516600" y="2345186"/>
            <a:ext cx="9067800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First Cost of </a:t>
            </a:r>
            <a:r>
              <a:rPr lang="en-US" sz="1600" dirty="0">
                <a:latin typeface="Century Gothic" pitchFamily="34" charset="0"/>
              </a:rPr>
              <a:t>$</a:t>
            </a:r>
            <a:r>
              <a:rPr lang="en-US" sz="1600" dirty="0" smtClean="0">
                <a:latin typeface="Century Gothic" pitchFamily="34" charset="0"/>
              </a:rPr>
              <a:t>236,759.00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26-Day Construction Schedule for Implementation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Construction to Occur While Building is Occupied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entury Gothic" pitchFamily="34" charset="0"/>
              </a:rPr>
              <a:t>Possible Correlation between Increased Ventilation and Increased Productivity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183600" y="3951982"/>
            <a:ext cx="4343400" cy="1143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2174200" y="4104382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600" dirty="0" smtClean="0">
                <a:latin typeface="Century Gothic" pitchFamily="34" charset="0"/>
              </a:rPr>
              <a:t>Air Monitoring in Spaces Shall Take Place Prior to Recommendation</a:t>
            </a:r>
          </a:p>
        </p:txBody>
      </p:sp>
      <p:pic>
        <p:nvPicPr>
          <p:cNvPr id="15" name="Picture 3" descr="C:\Documents and Settings\aaa5030\Local Settings\Temporary Internet Files\Content.IE5\YHQGIV66\MCj0431560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59800" y="4114800"/>
            <a:ext cx="914257" cy="914257"/>
          </a:xfrm>
          <a:prstGeom prst="rect">
            <a:avLst/>
          </a:prstGeom>
          <a:noFill/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52400" y="7620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>
                <a:latin typeface="Century Gothic" pitchFamily="34" charset="0"/>
              </a:rPr>
              <a:t>Water Efficiency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9296400" y="7620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Energy </a:t>
            </a:r>
            <a:r>
              <a:rPr lang="en-US" sz="2400" b="1" dirty="0">
                <a:latin typeface="Century Gothic" pitchFamily="34" charset="0"/>
              </a:rPr>
              <a:t>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829800" y="1143000"/>
            <a:ext cx="79248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Project and Building Overview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Existing Conditions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Mechanical System Sustainable Retrofit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Water Efficiency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Current Make-Up Water for Cooling Tower Design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Design of Water Collection System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Design Costs and Payback Analysis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Energy Efficiency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	</a:t>
            </a:r>
            <a:r>
              <a:rPr lang="en-US" sz="1600" dirty="0">
                <a:latin typeface="Century Gothic" pitchFamily="34" charset="0"/>
              </a:rPr>
              <a:t>Current WSHP Loop and Pump Design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 	Energy Comparison to Pumps with VFD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 	Design Costs and Payback Analysis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Indoor Environment Quality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	</a:t>
            </a:r>
            <a:r>
              <a:rPr lang="en-US" sz="1600" dirty="0">
                <a:latin typeface="Century Gothic" pitchFamily="34" charset="0"/>
              </a:rPr>
              <a:t>Explanation of Current DOAS System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Proposed Re-design for Improved IEQ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Design Costs and Payback Analysis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b="1" u="sng" dirty="0">
                <a:latin typeface="Century Gothic" pitchFamily="34" charset="0"/>
              </a:rPr>
              <a:t>Sustainable Results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Conclusions and Recommendations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2039600" y="457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Century Gothic" pitchFamily="34" charset="0"/>
              </a:rPr>
              <a:t>Presentation Outline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591799" y="3581400"/>
            <a:ext cx="6553200" cy="1371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LEED Sustainable Results</a:t>
            </a:r>
            <a:endParaRPr lang="en-US" sz="2400" b="1" dirty="0">
              <a:latin typeface="Century Gothic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591799" y="1981200"/>
          <a:ext cx="6553201" cy="3124198"/>
        </p:xfrm>
        <a:graphic>
          <a:graphicData uri="http://schemas.openxmlformats.org/drawingml/2006/table">
            <a:tbl>
              <a:tblPr/>
              <a:tblGrid>
                <a:gridCol w="609127"/>
                <a:gridCol w="930163"/>
                <a:gridCol w="794179"/>
                <a:gridCol w="982734"/>
                <a:gridCol w="834834"/>
                <a:gridCol w="1021287"/>
                <a:gridCol w="882500"/>
                <a:gridCol w="498377"/>
              </a:tblGrid>
              <a:tr h="669470"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Hershey Press Building LEED Analysis                                                                                                                                   Certification Checklist Summary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05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Sustainable Sites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Water Efficiency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Energy and Atmosphere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Materials and Resources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Indoor Environment Quality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LEED Innovation Credits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068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Yes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68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Maybe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68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8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2286000"/>
            <a:ext cx="914400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Water Efficiency</a:t>
            </a:r>
          </a:p>
          <a:p>
            <a:pPr marL="914400" lvl="1" indent="-457200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entury Gothic" pitchFamily="34" charset="0"/>
              </a:rPr>
              <a:t>+1 </a:t>
            </a:r>
            <a:r>
              <a:rPr lang="en-US" sz="1600" dirty="0">
                <a:latin typeface="Century Gothic" pitchFamily="34" charset="0"/>
              </a:rPr>
              <a:t>Innovative Wastewater Technologies</a:t>
            </a:r>
          </a:p>
          <a:p>
            <a:pPr marL="914400" lvl="1" indent="-457200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1000" dirty="0" smtClean="0">
              <a:latin typeface="Century Gothic" pitchFamily="34" charset="0"/>
            </a:endParaRPr>
          </a:p>
          <a:p>
            <a:pPr marL="914400" lvl="1" indent="-457200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Energy Efficiency</a:t>
            </a:r>
          </a:p>
          <a:p>
            <a:pPr marL="914400" lvl="1" indent="-457200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entury Gothic" pitchFamily="34" charset="0"/>
              </a:rPr>
              <a:t>+6 Optimize Energy Performance</a:t>
            </a:r>
            <a:endParaRPr lang="en-US" sz="2000" dirty="0" smtClean="0">
              <a:latin typeface="Century Gothic" pitchFamily="34" charset="0"/>
            </a:endParaRPr>
          </a:p>
          <a:p>
            <a:pPr marL="914400" lvl="1" indent="-457200" algn="ctr">
              <a:lnSpc>
                <a:spcPct val="60000"/>
              </a:lnSpc>
              <a:spcBef>
                <a:spcPct val="50000"/>
              </a:spcBef>
              <a:defRPr/>
            </a:pPr>
            <a:endParaRPr lang="en-US" sz="1000" dirty="0" smtClean="0">
              <a:latin typeface="Century Gothic" pitchFamily="34" charset="0"/>
            </a:endParaRPr>
          </a:p>
          <a:p>
            <a:pPr marL="914400" lvl="1" indent="-457200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Indoor </a:t>
            </a:r>
            <a:r>
              <a:rPr lang="en-US" sz="2400" dirty="0">
                <a:latin typeface="Century Gothic" pitchFamily="34" charset="0"/>
              </a:rPr>
              <a:t>Environment </a:t>
            </a:r>
            <a:r>
              <a:rPr lang="en-US" sz="2400" dirty="0" smtClean="0">
                <a:latin typeface="Century Gothic" pitchFamily="34" charset="0"/>
              </a:rPr>
              <a:t>Quality</a:t>
            </a:r>
          </a:p>
          <a:p>
            <a:pPr lvl="1" indent="-457200"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entury Gothic" pitchFamily="34" charset="0"/>
              </a:rPr>
              <a:t>         +</a:t>
            </a:r>
            <a:r>
              <a:rPr lang="en-US" sz="1600" dirty="0">
                <a:latin typeface="Century Gothic" pitchFamily="34" charset="0"/>
              </a:rPr>
              <a:t>1 Outdoor Air Delivery Monitoring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193000" y="2590800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>
                <a:solidFill>
                  <a:prstClr val="white"/>
                </a:solidFill>
                <a:latin typeface="Century Gothic" pitchFamily="34" charset="0"/>
              </a:rPr>
              <a:t>With 14 definite points and 34 possible, Hershey Press Building needs only 24% of the “maybes” fulfilled for a “Certified” Certification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829800" y="1143000"/>
            <a:ext cx="79248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Project and Building Overview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Existing Conditions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Mechanical System Sustainable Retrofit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Water Efficiency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Current Make-Up Water for Cooling Tower Design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Design of Water Collection System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Design Costs and Payback Analysis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Energy Efficiency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	</a:t>
            </a:r>
            <a:r>
              <a:rPr lang="en-US" sz="1600" dirty="0">
                <a:latin typeface="Century Gothic" pitchFamily="34" charset="0"/>
              </a:rPr>
              <a:t>Current WSHP Loop and Pump Design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 	Energy Comparison to Pumps with VFD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 	Design Costs and Payback Analysis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Indoor Environment Quality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	</a:t>
            </a:r>
            <a:r>
              <a:rPr lang="en-US" sz="1600" dirty="0">
                <a:latin typeface="Century Gothic" pitchFamily="34" charset="0"/>
              </a:rPr>
              <a:t>Explanation of Current DOAS System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Proposed Re-design for Improved IEQ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Design Costs and Payback Analysis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Sustainable Results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b="1" u="sng" dirty="0">
                <a:latin typeface="Century Gothic" pitchFamily="34" charset="0"/>
              </a:rPr>
              <a:t>Conclusions and Recommendations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2039600" y="457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Century Gothic" pitchFamily="34" charset="0"/>
              </a:rPr>
              <a:t>Presentation Outline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144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Recommendations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Recommendations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8288000" y="6096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Recommendations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81000" y="2345186"/>
            <a:ext cx="8001000" cy="13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Water Efficiency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>
                <a:latin typeface="Century Gothic" pitchFamily="34" charset="0"/>
              </a:rPr>
              <a:t>First Cost </a:t>
            </a:r>
            <a:r>
              <a:rPr lang="en-US" sz="1600" dirty="0" smtClean="0">
                <a:latin typeface="Century Gothic" pitchFamily="34" charset="0"/>
              </a:rPr>
              <a:t>of $157,320.00 and an Annual Savings Of $3,285.00</a:t>
            </a:r>
            <a:endParaRPr lang="en-US" sz="1600" dirty="0">
              <a:latin typeface="Century Gothic" pitchFamily="34" charset="0"/>
            </a:endParaRP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entury Gothic" pitchFamily="34" charset="0"/>
              </a:rPr>
              <a:t>  48 </a:t>
            </a:r>
            <a:r>
              <a:rPr lang="en-US" sz="1600" dirty="0">
                <a:latin typeface="Century Gothic" pitchFamily="34" charset="0"/>
              </a:rPr>
              <a:t>Year Payback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entury Gothic" pitchFamily="34" charset="0"/>
              </a:rPr>
              <a:t>  +1 </a:t>
            </a:r>
            <a:r>
              <a:rPr lang="en-US" sz="1600" dirty="0">
                <a:latin typeface="Century Gothic" pitchFamily="34" charset="0"/>
              </a:rPr>
              <a:t>Innovative Wastewater Technologies</a:t>
            </a:r>
            <a:endParaRPr lang="en-US" sz="1600" dirty="0" smtClean="0">
              <a:latin typeface="Century Gothic" pitchFamily="34" charset="0"/>
            </a:endParaRP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entury Gothic" pitchFamily="34" charset="0"/>
              </a:rPr>
              <a:t>  Not Recommended</a:t>
            </a:r>
            <a:endParaRPr lang="en-US" sz="1600" dirty="0">
              <a:latin typeface="Century Gothic" pitchFamily="34" charset="0"/>
            </a:endParaRPr>
          </a:p>
        </p:txBody>
      </p:sp>
      <p:pic>
        <p:nvPicPr>
          <p:cNvPr id="21" name="Picture 4" descr="C:\Documents and Settings\Alyssa\Local Settings\Temporary Internet Files\Content.IE5\3R7VPLK7\MCj0432537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192786"/>
            <a:ext cx="603146" cy="603146"/>
          </a:xfrm>
          <a:prstGeom prst="rect">
            <a:avLst/>
          </a:prstGeom>
          <a:noFill/>
        </p:spPr>
      </p:pic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9906000" y="2345186"/>
            <a:ext cx="8001000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Energy Efficiency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entury Gothic" pitchFamily="34" charset="0"/>
              </a:rPr>
              <a:t> </a:t>
            </a:r>
            <a:r>
              <a:rPr lang="en-US" sz="1600" dirty="0">
                <a:latin typeface="Century Gothic" pitchFamily="34" charset="0"/>
              </a:rPr>
              <a:t>First Cost at $102,000 with a Total Life Cycle Cost of $115,225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  14 Year Payback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000" dirty="0">
                <a:latin typeface="Century Gothic" pitchFamily="34" charset="0"/>
              </a:rPr>
              <a:t>    </a:t>
            </a:r>
            <a:r>
              <a:rPr lang="en-US" sz="1600" dirty="0">
                <a:latin typeface="Century Gothic" pitchFamily="34" charset="0"/>
              </a:rPr>
              <a:t>+6 Optimize Energy Performance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   </a:t>
            </a:r>
            <a:r>
              <a:rPr lang="en-US" sz="1600" dirty="0" smtClean="0">
                <a:latin typeface="Century Gothic" pitchFamily="34" charset="0"/>
              </a:rPr>
              <a:t>Reduction in Future Energy Costs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smtClean="0">
                <a:latin typeface="Century Gothic" pitchFamily="34" charset="0"/>
              </a:rPr>
              <a:t>  Recommended</a:t>
            </a:r>
            <a:endParaRPr lang="en-US" sz="1600" dirty="0">
              <a:latin typeface="Century Gothic" pitchFamily="34" charset="0"/>
            </a:endParaRP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endParaRPr lang="en-US" sz="2400" dirty="0" smtClean="0">
              <a:latin typeface="Century Gothic" pitchFamily="34" charset="0"/>
            </a:endParaRPr>
          </a:p>
        </p:txBody>
      </p:sp>
      <p:pic>
        <p:nvPicPr>
          <p:cNvPr id="28" name="Picture 4" descr="C:\Documents and Settings\Alyssa\Local Settings\Temporary Internet Files\Content.IE5\2LOAJWLF\MCj039704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00" y="1964186"/>
            <a:ext cx="903427" cy="919886"/>
          </a:xfrm>
          <a:prstGeom prst="rect">
            <a:avLst/>
          </a:prstGeom>
          <a:noFill/>
        </p:spPr>
      </p:pic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8973800" y="2345186"/>
            <a:ext cx="8001000" cy="139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dirty="0" smtClean="0">
                <a:latin typeface="Century Gothic" pitchFamily="34" charset="0"/>
              </a:rPr>
              <a:t>Indoor </a:t>
            </a:r>
            <a:r>
              <a:rPr lang="en-US" sz="2400" dirty="0">
                <a:latin typeface="Century Gothic" pitchFamily="34" charset="0"/>
              </a:rPr>
              <a:t>Environment </a:t>
            </a:r>
            <a:r>
              <a:rPr lang="en-US" sz="2400" dirty="0" smtClean="0">
                <a:latin typeface="Century Gothic" pitchFamily="34" charset="0"/>
              </a:rPr>
              <a:t>Quality</a:t>
            </a:r>
          </a:p>
          <a:p>
            <a:pPr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entury Gothic" pitchFamily="34" charset="0"/>
              </a:rPr>
              <a:t>            First Cost of </a:t>
            </a:r>
            <a:r>
              <a:rPr lang="en-US" sz="1600" dirty="0">
                <a:latin typeface="Century Gothic" pitchFamily="34" charset="0"/>
              </a:rPr>
              <a:t>$</a:t>
            </a:r>
            <a:r>
              <a:rPr lang="en-US" sz="1600" dirty="0" smtClean="0">
                <a:latin typeface="Century Gothic" pitchFamily="34" charset="0"/>
              </a:rPr>
              <a:t>236,759.00</a:t>
            </a:r>
            <a:endParaRPr lang="en-US" sz="1600" dirty="0">
              <a:latin typeface="Century Gothic" pitchFamily="34" charset="0"/>
            </a:endParaRPr>
          </a:p>
          <a:p>
            <a:pPr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 smtClean="0">
                <a:latin typeface="Century Gothic" pitchFamily="34" charset="0"/>
              </a:rPr>
              <a:t>            26-Day Construction Schedule for Implementation</a:t>
            </a:r>
          </a:p>
          <a:p>
            <a:pPr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smtClean="0">
                <a:latin typeface="Century Gothic" pitchFamily="34" charset="0"/>
              </a:rPr>
              <a:t>          +</a:t>
            </a:r>
            <a:r>
              <a:rPr lang="en-US" sz="1600" dirty="0">
                <a:latin typeface="Century Gothic" pitchFamily="34" charset="0"/>
              </a:rPr>
              <a:t>1 Outdoor Air Delivery </a:t>
            </a:r>
            <a:r>
              <a:rPr lang="en-US" sz="1600" dirty="0" smtClean="0">
                <a:latin typeface="Century Gothic" pitchFamily="34" charset="0"/>
              </a:rPr>
              <a:t>Monitoring</a:t>
            </a:r>
          </a:p>
          <a:p>
            <a:pPr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 </a:t>
            </a:r>
            <a:r>
              <a:rPr lang="en-US" sz="1600" dirty="0" smtClean="0">
                <a:latin typeface="Century Gothic" pitchFamily="34" charset="0"/>
              </a:rPr>
              <a:t>            Air Monitoring in Spaces Shall Take Place Prior to Recommendation</a:t>
            </a:r>
            <a:endParaRPr lang="en-US" sz="1600" dirty="0">
              <a:latin typeface="Century Gothic" pitchFamily="34" charset="0"/>
            </a:endParaRPr>
          </a:p>
        </p:txBody>
      </p:sp>
      <p:pic>
        <p:nvPicPr>
          <p:cNvPr id="4099" name="Picture 3" descr="C:\Documents and Settings\aaa5030\Local Settings\Temporary Internet Files\Content.IE5\YHQGIV66\MCj0431560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16600" y="2057400"/>
            <a:ext cx="914257" cy="914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bg2"/>
              </a:solidFill>
              <a:latin typeface="+mj-lt"/>
            </a:endParaRPr>
          </a:p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200400" y="457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Century Gothic" pitchFamily="34" charset="0"/>
              </a:rPr>
              <a:t>Before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1564600" y="457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Century Gothic" pitchFamily="34" charset="0"/>
              </a:rPr>
              <a:t>After</a:t>
            </a:r>
            <a:endParaRPr lang="en-US" sz="2400" b="1" dirty="0">
              <a:latin typeface="Century Gothic" pitchFamily="34" charset="0"/>
            </a:endParaRPr>
          </a:p>
        </p:txBody>
      </p:sp>
      <p:pic>
        <p:nvPicPr>
          <p:cNvPr id="25" name="Picture 10" descr="Scan0001.tif"/>
          <p:cNvPicPr>
            <a:picLocks noChangeAspect="1"/>
          </p:cNvPicPr>
          <p:nvPr/>
        </p:nvPicPr>
        <p:blipFill>
          <a:blip r:embed="rId3"/>
          <a:srcRect l="7262" t="19275" r="3377" b="4645"/>
          <a:stretch>
            <a:fillRect/>
          </a:stretch>
        </p:blipFill>
        <p:spPr bwMode="auto">
          <a:xfrm>
            <a:off x="990600" y="1447800"/>
            <a:ext cx="7239000" cy="448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1" descr="Beach 262.jpg"/>
          <p:cNvPicPr>
            <a:picLocks noChangeAspect="1"/>
          </p:cNvPicPr>
          <p:nvPr/>
        </p:nvPicPr>
        <p:blipFill>
          <a:blip r:embed="rId4"/>
          <a:srcRect l="2438" t="10568" r="9756" b="21138"/>
          <a:stretch>
            <a:fillRect/>
          </a:stretch>
        </p:blipFill>
        <p:spPr bwMode="auto">
          <a:xfrm>
            <a:off x="19367520" y="1447800"/>
            <a:ext cx="737868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1945600" y="6019800"/>
            <a:ext cx="2971800" cy="26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latin typeface="Century Gothic" pitchFamily="34" charset="0"/>
              </a:rPr>
              <a:t>2009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048000" y="6019800"/>
            <a:ext cx="2971800" cy="26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latin typeface="Century Gothic" pitchFamily="34" charset="0"/>
              </a:rPr>
              <a:t>1915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2334673" y="457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Century Gothic" pitchFamily="34" charset="0"/>
              </a:rPr>
              <a:t>Project </a:t>
            </a:r>
            <a:r>
              <a:rPr lang="en-US" sz="2400" b="1" dirty="0" smtClean="0">
                <a:latin typeface="Century Gothic" pitchFamily="34" charset="0"/>
              </a:rPr>
              <a:t>Site</a:t>
            </a:r>
            <a:endParaRPr lang="en-US" sz="2400" b="1" dirty="0">
              <a:latin typeface="Century Gothic" pitchFamily="34" charset="0"/>
            </a:endParaRPr>
          </a:p>
        </p:txBody>
      </p:sp>
      <p:pic>
        <p:nvPicPr>
          <p:cNvPr id="41" name="Picture 40"/>
          <p:cNvPicPr/>
          <p:nvPr/>
        </p:nvPicPr>
        <p:blipFill>
          <a:blip r:embed="rId5" cstate="print"/>
          <a:srcRect l="32852" t="23362" r="22369" b="19764"/>
          <a:stretch>
            <a:fillRect/>
          </a:stretch>
        </p:blipFill>
        <p:spPr bwMode="auto">
          <a:xfrm>
            <a:off x="9896273" y="1371600"/>
            <a:ext cx="76962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TextBox 41"/>
          <p:cNvSpPr txBox="1"/>
          <p:nvPr/>
        </p:nvSpPr>
        <p:spPr>
          <a:xfrm rot="3480000">
            <a:off x="15768536" y="451695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Park Avenue</a:t>
            </a:r>
            <a:endParaRPr lang="en-US" dirty="0"/>
          </a:p>
        </p:txBody>
      </p:sp>
      <p:sp>
        <p:nvSpPr>
          <p:cNvPr id="43" name="Freeform 42"/>
          <p:cNvSpPr/>
          <p:nvPr/>
        </p:nvSpPr>
        <p:spPr>
          <a:xfrm>
            <a:off x="14258364" y="3048001"/>
            <a:ext cx="2536166" cy="2421146"/>
          </a:xfrm>
          <a:custGeom>
            <a:avLst/>
            <a:gdLst>
              <a:gd name="connsiteX0" fmla="*/ 0 w 2536166"/>
              <a:gd name="connsiteY0" fmla="*/ 638355 h 2415396"/>
              <a:gd name="connsiteX1" fmla="*/ 1104181 w 2536166"/>
              <a:gd name="connsiteY1" fmla="*/ 2415396 h 2415396"/>
              <a:gd name="connsiteX2" fmla="*/ 2432649 w 2536166"/>
              <a:gd name="connsiteY2" fmla="*/ 1966823 h 2415396"/>
              <a:gd name="connsiteX3" fmla="*/ 2536166 w 2536166"/>
              <a:gd name="connsiteY3" fmla="*/ 1742536 h 2415396"/>
              <a:gd name="connsiteX4" fmla="*/ 1086928 w 2536166"/>
              <a:gd name="connsiteY4" fmla="*/ 0 h 2415396"/>
              <a:gd name="connsiteX5" fmla="*/ 0 w 2536166"/>
              <a:gd name="connsiteY5" fmla="*/ 638355 h 241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6166" h="2415396">
                <a:moveTo>
                  <a:pt x="0" y="638355"/>
                </a:moveTo>
                <a:lnTo>
                  <a:pt x="1104181" y="2415396"/>
                </a:lnTo>
                <a:lnTo>
                  <a:pt x="2432649" y="1966823"/>
                </a:lnTo>
                <a:lnTo>
                  <a:pt x="2536166" y="1742536"/>
                </a:lnTo>
                <a:lnTo>
                  <a:pt x="1086928" y="0"/>
                </a:lnTo>
                <a:lnTo>
                  <a:pt x="0" y="638355"/>
                </a:lnTo>
                <a:close/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 rot="-1260000">
            <a:off x="15197363" y="491824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Chocolate Avenue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7" grpId="0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144000" y="32004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Questions?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8288000" y="1066800"/>
            <a:ext cx="9144000" cy="32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smtClean="0">
                <a:latin typeface="Century Gothic" pitchFamily="34" charset="0"/>
              </a:rPr>
              <a:t>Acknowledgements</a:t>
            </a:r>
            <a:endParaRPr lang="en-US" sz="2400" b="1" dirty="0">
              <a:latin typeface="Century Gothic" pitchFamily="34" charset="0"/>
            </a:endParaRPr>
          </a:p>
        </p:txBody>
      </p:sp>
      <p:pic>
        <p:nvPicPr>
          <p:cNvPr id="12" name="Picture 11" descr="Beach 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219200"/>
            <a:ext cx="5791200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9583400" y="1828800"/>
            <a:ext cx="6901441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Penn State Architectural Engineering Faculty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Thesis Advisor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	William Bahnfleth, Ph.D., P.E., Professor 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Project Contributors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McClure Company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Greg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Koussis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of Hershey Entertainment &amp; Results, Project Manager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Dave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Lavery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of Hershey Entertainment &amp; Resorts, Project Sponsor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Jayne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Crabb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of M.I. Windows and Doors, Inside Sales Manager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Heath Lewis of M.I. Windows and Doors, Design Engineer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Dan Miller of McClure Company, Estimator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Matt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Twomey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of High Construction, Consultant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Matt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Tressler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of McClure Company, Mechanical Engineer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Family and Friends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61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bg2"/>
              </a:solidFill>
              <a:latin typeface="+mj-lt"/>
            </a:endParaRPr>
          </a:p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1564600" y="457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Century Gothic" pitchFamily="34" charset="0"/>
              </a:rPr>
              <a:t>After</a:t>
            </a:r>
            <a:endParaRPr lang="en-US" sz="2400" b="1" dirty="0">
              <a:latin typeface="Century Gothic" pitchFamily="34" charset="0"/>
            </a:endParaRPr>
          </a:p>
        </p:txBody>
      </p:sp>
      <p:pic>
        <p:nvPicPr>
          <p:cNvPr id="26" name="Picture 11" descr="Beach 262.jpg"/>
          <p:cNvPicPr>
            <a:picLocks noChangeAspect="1"/>
          </p:cNvPicPr>
          <p:nvPr/>
        </p:nvPicPr>
        <p:blipFill>
          <a:blip r:embed="rId3"/>
          <a:srcRect l="2438" t="10568" r="9756" b="21138"/>
          <a:stretch>
            <a:fillRect/>
          </a:stretch>
        </p:blipFill>
        <p:spPr bwMode="auto">
          <a:xfrm>
            <a:off x="19367520" y="1447800"/>
            <a:ext cx="737868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1945600" y="6019800"/>
            <a:ext cx="2971800" cy="26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latin typeface="Century Gothic" pitchFamily="34" charset="0"/>
              </a:rPr>
              <a:t>2009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12334673" y="457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Century Gothic" pitchFamily="34" charset="0"/>
              </a:rPr>
              <a:t>Project </a:t>
            </a:r>
            <a:r>
              <a:rPr lang="en-US" sz="2400" b="1" dirty="0" smtClean="0">
                <a:latin typeface="Century Gothic" pitchFamily="34" charset="0"/>
              </a:rPr>
              <a:t>Site</a:t>
            </a:r>
            <a:endParaRPr lang="en-US" sz="2400" b="1" dirty="0">
              <a:latin typeface="Century Gothic" pitchFamily="34" charset="0"/>
            </a:endParaRPr>
          </a:p>
        </p:txBody>
      </p:sp>
      <p:pic>
        <p:nvPicPr>
          <p:cNvPr id="41" name="Picture 40"/>
          <p:cNvPicPr/>
          <p:nvPr/>
        </p:nvPicPr>
        <p:blipFill>
          <a:blip r:embed="rId4" cstate="print"/>
          <a:srcRect l="32852" t="23362" r="22369" b="19764"/>
          <a:stretch>
            <a:fillRect/>
          </a:stretch>
        </p:blipFill>
        <p:spPr bwMode="auto">
          <a:xfrm>
            <a:off x="9896273" y="1371600"/>
            <a:ext cx="76962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TextBox 41"/>
          <p:cNvSpPr txBox="1"/>
          <p:nvPr/>
        </p:nvSpPr>
        <p:spPr>
          <a:xfrm rot="3480000">
            <a:off x="15768536" y="451695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Park Avenue</a:t>
            </a:r>
            <a:endParaRPr lang="en-US" dirty="0"/>
          </a:p>
        </p:txBody>
      </p:sp>
      <p:sp>
        <p:nvSpPr>
          <p:cNvPr id="43" name="Freeform 42"/>
          <p:cNvSpPr/>
          <p:nvPr/>
        </p:nvSpPr>
        <p:spPr>
          <a:xfrm>
            <a:off x="14258364" y="3048001"/>
            <a:ext cx="2536166" cy="2421146"/>
          </a:xfrm>
          <a:custGeom>
            <a:avLst/>
            <a:gdLst>
              <a:gd name="connsiteX0" fmla="*/ 0 w 2536166"/>
              <a:gd name="connsiteY0" fmla="*/ 638355 h 2415396"/>
              <a:gd name="connsiteX1" fmla="*/ 1104181 w 2536166"/>
              <a:gd name="connsiteY1" fmla="*/ 2415396 h 2415396"/>
              <a:gd name="connsiteX2" fmla="*/ 2432649 w 2536166"/>
              <a:gd name="connsiteY2" fmla="*/ 1966823 h 2415396"/>
              <a:gd name="connsiteX3" fmla="*/ 2536166 w 2536166"/>
              <a:gd name="connsiteY3" fmla="*/ 1742536 h 2415396"/>
              <a:gd name="connsiteX4" fmla="*/ 1086928 w 2536166"/>
              <a:gd name="connsiteY4" fmla="*/ 0 h 2415396"/>
              <a:gd name="connsiteX5" fmla="*/ 0 w 2536166"/>
              <a:gd name="connsiteY5" fmla="*/ 638355 h 241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6166" h="2415396">
                <a:moveTo>
                  <a:pt x="0" y="638355"/>
                </a:moveTo>
                <a:lnTo>
                  <a:pt x="1104181" y="2415396"/>
                </a:lnTo>
                <a:lnTo>
                  <a:pt x="2432649" y="1966823"/>
                </a:lnTo>
                <a:lnTo>
                  <a:pt x="2536166" y="1742536"/>
                </a:lnTo>
                <a:lnTo>
                  <a:pt x="1086928" y="0"/>
                </a:lnTo>
                <a:lnTo>
                  <a:pt x="0" y="638355"/>
                </a:lnTo>
                <a:close/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 rot="-1260000">
            <a:off x="15197363" y="491824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Chocolate Avenue</a:t>
            </a:r>
            <a:endParaRPr lang="en-US" dirty="0"/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1295400" y="1219200"/>
            <a:ext cx="6019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Owner</a:t>
            </a:r>
          </a:p>
          <a:p>
            <a:pPr lvl="2"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Hershey Entertainment &amp; Resorts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Location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	Hershey, PA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Project Size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	75,000 square feet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Total Cost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	$8,000,000 Renovation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Design-Bid-Build Contract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	</a:t>
            </a:r>
            <a:r>
              <a:rPr lang="en-US" sz="2000" dirty="0">
                <a:latin typeface="Century Gothic" pitchFamily="34" charset="0"/>
              </a:rPr>
              <a:t>Exception of Mechanical and 	Electrical Contractors, both 	Design/Build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Construction </a:t>
            </a:r>
            <a:r>
              <a:rPr lang="en-US" sz="2000" b="1" dirty="0" smtClean="0">
                <a:latin typeface="Century Gothic" pitchFamily="34" charset="0"/>
              </a:rPr>
              <a:t>Duration</a:t>
            </a:r>
            <a:endParaRPr lang="en-US" sz="2000" b="1" dirty="0">
              <a:latin typeface="Century Gothic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	 November 2003 to November 2005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2895600" y="457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Century Gothic" pitchFamily="34" charset="0"/>
              </a:rPr>
              <a:t>Project Information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362200"/>
            <a:ext cx="2895600" cy="15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bg2"/>
              </a:solidFill>
              <a:latin typeface="+mj-lt"/>
            </a:endParaRPr>
          </a:p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1564600" y="457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Century Gothic" pitchFamily="34" charset="0"/>
              </a:rPr>
              <a:t>After</a:t>
            </a:r>
            <a:endParaRPr lang="en-US" sz="2400" b="1" dirty="0">
              <a:latin typeface="Century Gothic" pitchFamily="34" charset="0"/>
            </a:endParaRPr>
          </a:p>
        </p:txBody>
      </p:sp>
      <p:pic>
        <p:nvPicPr>
          <p:cNvPr id="26" name="Picture 11" descr="Beach 262.jpg"/>
          <p:cNvPicPr>
            <a:picLocks noChangeAspect="1"/>
          </p:cNvPicPr>
          <p:nvPr/>
        </p:nvPicPr>
        <p:blipFill>
          <a:blip r:embed="rId3"/>
          <a:srcRect l="2438" t="10568" r="9756" b="21138"/>
          <a:stretch>
            <a:fillRect/>
          </a:stretch>
        </p:blipFill>
        <p:spPr bwMode="auto">
          <a:xfrm>
            <a:off x="19367520" y="1447800"/>
            <a:ext cx="737868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1945600" y="6019800"/>
            <a:ext cx="2971800" cy="26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b="1" dirty="0" smtClean="0">
                <a:latin typeface="Century Gothic" pitchFamily="34" charset="0"/>
              </a:rPr>
              <a:t>2009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1295400" y="1219200"/>
            <a:ext cx="6019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Owner</a:t>
            </a:r>
          </a:p>
          <a:p>
            <a:pPr lvl="2"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Hershey Entertainment &amp; Resorts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Location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	Hershey, PA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Project Size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	75,000 square feet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Total Cost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	$8,000,000 Renovation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Design-Bid-Build Contract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	</a:t>
            </a:r>
            <a:r>
              <a:rPr lang="en-US" sz="2000" dirty="0">
                <a:latin typeface="Century Gothic" pitchFamily="34" charset="0"/>
              </a:rPr>
              <a:t>Exception of Mechanical and 	Electrical Contractors, both 	Design/Build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Construction </a:t>
            </a:r>
            <a:r>
              <a:rPr lang="en-US" sz="2000" b="1" dirty="0" smtClean="0">
                <a:latin typeface="Century Gothic" pitchFamily="34" charset="0"/>
              </a:rPr>
              <a:t>Duration</a:t>
            </a:r>
            <a:endParaRPr lang="en-US" sz="2000" b="1" dirty="0">
              <a:latin typeface="Century Gothic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	 November 2003 to November 2005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2895600" y="457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Century Gothic" pitchFamily="34" charset="0"/>
              </a:rPr>
              <a:t>Project Information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362200"/>
            <a:ext cx="2895600" cy="15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2954000" y="43809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Century Gothic" pitchFamily="34" charset="0"/>
              </a:rPr>
              <a:t>Floor Plan</a:t>
            </a:r>
            <a:endParaRPr lang="en-US" sz="2400" b="1" dirty="0">
              <a:latin typeface="Century Gothic" pitchFamily="34" charset="0"/>
            </a:endParaRPr>
          </a:p>
        </p:txBody>
      </p:sp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5"/>
          <a:srcRect l="10313" t="25781" r="61070" b="50781"/>
          <a:stretch>
            <a:fillRect/>
          </a:stretch>
        </p:blipFill>
        <p:spPr bwMode="auto">
          <a:xfrm>
            <a:off x="9601200" y="1581090"/>
            <a:ext cx="845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Freeform 18"/>
          <p:cNvSpPr/>
          <p:nvPr/>
        </p:nvSpPr>
        <p:spPr>
          <a:xfrm>
            <a:off x="12129731" y="1783109"/>
            <a:ext cx="326311" cy="2969714"/>
          </a:xfrm>
          <a:custGeom>
            <a:avLst/>
            <a:gdLst>
              <a:gd name="connsiteX0" fmla="*/ 7334 w 326311"/>
              <a:gd name="connsiteY0" fmla="*/ 0 h 2969714"/>
              <a:gd name="connsiteX1" fmla="*/ 17967 w 326311"/>
              <a:gd name="connsiteY1" fmla="*/ 127590 h 2969714"/>
              <a:gd name="connsiteX2" fmla="*/ 39232 w 326311"/>
              <a:gd name="connsiteY2" fmla="*/ 1127051 h 2969714"/>
              <a:gd name="connsiteX3" fmla="*/ 49864 w 326311"/>
              <a:gd name="connsiteY3" fmla="*/ 1541721 h 2969714"/>
              <a:gd name="connsiteX4" fmla="*/ 39232 w 326311"/>
              <a:gd name="connsiteY4" fmla="*/ 2434855 h 2969714"/>
              <a:gd name="connsiteX5" fmla="*/ 7334 w 326311"/>
              <a:gd name="connsiteY5" fmla="*/ 2785730 h 2969714"/>
              <a:gd name="connsiteX6" fmla="*/ 17967 w 326311"/>
              <a:gd name="connsiteY6" fmla="*/ 2955851 h 2969714"/>
              <a:gd name="connsiteX7" fmla="*/ 60497 w 326311"/>
              <a:gd name="connsiteY7" fmla="*/ 2945218 h 2969714"/>
              <a:gd name="connsiteX8" fmla="*/ 113660 w 326311"/>
              <a:gd name="connsiteY8" fmla="*/ 2934586 h 2969714"/>
              <a:gd name="connsiteX9" fmla="*/ 326311 w 326311"/>
              <a:gd name="connsiteY9" fmla="*/ 2934586 h 296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311" h="2969714">
                <a:moveTo>
                  <a:pt x="7334" y="0"/>
                </a:moveTo>
                <a:cubicBezTo>
                  <a:pt x="10878" y="42530"/>
                  <a:pt x="15937" y="84961"/>
                  <a:pt x="17967" y="127590"/>
                </a:cubicBezTo>
                <a:cubicBezTo>
                  <a:pt x="33151" y="446446"/>
                  <a:pt x="33346" y="823934"/>
                  <a:pt x="39232" y="1127051"/>
                </a:cubicBezTo>
                <a:cubicBezTo>
                  <a:pt x="41916" y="1265294"/>
                  <a:pt x="46320" y="1403498"/>
                  <a:pt x="49864" y="1541721"/>
                </a:cubicBezTo>
                <a:cubicBezTo>
                  <a:pt x="46320" y="1839432"/>
                  <a:pt x="47576" y="2137240"/>
                  <a:pt x="39232" y="2434855"/>
                </a:cubicBezTo>
                <a:cubicBezTo>
                  <a:pt x="37809" y="2485626"/>
                  <a:pt x="16129" y="2697787"/>
                  <a:pt x="7334" y="2785730"/>
                </a:cubicBezTo>
                <a:cubicBezTo>
                  <a:pt x="10878" y="2842437"/>
                  <a:pt x="0" y="2901949"/>
                  <a:pt x="17967" y="2955851"/>
                </a:cubicBezTo>
                <a:cubicBezTo>
                  <a:pt x="22588" y="2969714"/>
                  <a:pt x="46232" y="2948388"/>
                  <a:pt x="60497" y="2945218"/>
                </a:cubicBezTo>
                <a:cubicBezTo>
                  <a:pt x="78139" y="2941298"/>
                  <a:pt x="95603" y="2935308"/>
                  <a:pt x="113660" y="2934586"/>
                </a:cubicBezTo>
                <a:cubicBezTo>
                  <a:pt x="184487" y="2931753"/>
                  <a:pt x="255427" y="2934586"/>
                  <a:pt x="326311" y="293458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2147698" y="1804374"/>
            <a:ext cx="2945218" cy="2977116"/>
          </a:xfrm>
          <a:custGeom>
            <a:avLst/>
            <a:gdLst>
              <a:gd name="connsiteX0" fmla="*/ 0 w 2945218"/>
              <a:gd name="connsiteY0" fmla="*/ 0 h 2977116"/>
              <a:gd name="connsiteX1" fmla="*/ 21265 w 2945218"/>
              <a:gd name="connsiteY1" fmla="*/ 2966484 h 2977116"/>
              <a:gd name="connsiteX2" fmla="*/ 1371600 w 2945218"/>
              <a:gd name="connsiteY2" fmla="*/ 2977116 h 2977116"/>
              <a:gd name="connsiteX3" fmla="*/ 1350335 w 2945218"/>
              <a:gd name="connsiteY3" fmla="*/ 2349795 h 2977116"/>
              <a:gd name="connsiteX4" fmla="*/ 2945218 w 2945218"/>
              <a:gd name="connsiteY4" fmla="*/ 2360428 h 2977116"/>
              <a:gd name="connsiteX5" fmla="*/ 2923953 w 2945218"/>
              <a:gd name="connsiteY5" fmla="*/ 21265 h 2977116"/>
              <a:gd name="connsiteX6" fmla="*/ 0 w 2945218"/>
              <a:gd name="connsiteY6" fmla="*/ 0 h 297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5218" h="2977116">
                <a:moveTo>
                  <a:pt x="0" y="0"/>
                </a:moveTo>
                <a:lnTo>
                  <a:pt x="21265" y="2966484"/>
                </a:lnTo>
                <a:lnTo>
                  <a:pt x="1371600" y="2977116"/>
                </a:lnTo>
                <a:cubicBezTo>
                  <a:pt x="1364390" y="2768013"/>
                  <a:pt x="1350335" y="2559022"/>
                  <a:pt x="1350335" y="2349795"/>
                </a:cubicBezTo>
                <a:lnTo>
                  <a:pt x="2945218" y="2360428"/>
                </a:lnTo>
                <a:lnTo>
                  <a:pt x="2923953" y="21265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210800" y="2724090"/>
            <a:ext cx="1371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Jack Gaughen Realty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106400" y="2876490"/>
            <a:ext cx="13716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Devon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Seafood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925800" y="2876490"/>
            <a:ext cx="1371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Houlihan’s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2954000" y="5334000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Century Gothic" pitchFamily="34" charset="0"/>
              </a:rPr>
              <a:t>First Floor</a:t>
            </a:r>
            <a:endParaRPr lang="en-US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bg2"/>
              </a:solidFill>
              <a:latin typeface="+mj-lt"/>
            </a:endParaRPr>
          </a:p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95400" y="1219200"/>
            <a:ext cx="6019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Owner</a:t>
            </a:r>
          </a:p>
          <a:p>
            <a:pPr lvl="2"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Hershey Entertainment &amp; Resorts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Location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	Hershey, PA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Project Size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	75,000 square feet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Total Cost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	$8,000,000 Renovation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Design-Bid-Build Contract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	</a:t>
            </a:r>
            <a:r>
              <a:rPr lang="en-US" sz="2000" dirty="0">
                <a:latin typeface="Century Gothic" pitchFamily="34" charset="0"/>
              </a:rPr>
              <a:t>Exception of Mechanical and 	Electrical Contractors, both 	Design/Build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 dirty="0">
                <a:latin typeface="Century Gothic" pitchFamily="34" charset="0"/>
              </a:rPr>
              <a:t>Construction </a:t>
            </a:r>
            <a:r>
              <a:rPr lang="en-US" sz="2000" b="1" dirty="0" smtClean="0">
                <a:latin typeface="Century Gothic" pitchFamily="34" charset="0"/>
              </a:rPr>
              <a:t>Duration</a:t>
            </a:r>
            <a:endParaRPr lang="en-US" sz="2000" b="1" dirty="0">
              <a:latin typeface="Century Gothic" pitchFamily="34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	 November 2003 to November 2005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95600" y="457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Century Gothic" pitchFamily="34" charset="0"/>
              </a:rPr>
              <a:t>Project Information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362200"/>
            <a:ext cx="2895600" cy="15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Straight Connector 31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21488400" y="457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latin typeface="Century Gothic" pitchFamily="34" charset="0"/>
              </a:rPr>
              <a:t>Project </a:t>
            </a:r>
            <a:r>
              <a:rPr lang="en-US" sz="2400" b="1" dirty="0" smtClean="0">
                <a:latin typeface="Century Gothic" pitchFamily="34" charset="0"/>
              </a:rPr>
              <a:t>Team</a:t>
            </a:r>
            <a:endParaRPr lang="en-US" sz="2400" b="1" dirty="0">
              <a:latin typeface="Century Gothic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04543" y="1646862"/>
            <a:ext cx="38639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5"/>
          <a:srcRect b="26667"/>
          <a:stretch>
            <a:fillRect/>
          </a:stretch>
        </p:blipFill>
        <p:spPr bwMode="auto">
          <a:xfrm>
            <a:off x="19428343" y="2942262"/>
            <a:ext cx="2743200" cy="103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19580743" y="1265862"/>
            <a:ext cx="2971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latin typeface="Century Gothic" pitchFamily="34" charset="0"/>
              </a:rPr>
              <a:t>General Contractor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19504543" y="2561262"/>
            <a:ext cx="2971800" cy="28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latin typeface="Century Gothic" pitchFamily="34" charset="0"/>
              </a:rPr>
              <a:t>Mechanical Engineer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24155400" y="1219200"/>
            <a:ext cx="2971800" cy="28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latin typeface="Century Gothic" pitchFamily="34" charset="0"/>
              </a:rPr>
              <a:t>Architect</a:t>
            </a: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000343" y="1524000"/>
            <a:ext cx="2364857" cy="53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4155400" y="2514600"/>
            <a:ext cx="2971800" cy="28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latin typeface="Century Gothic" pitchFamily="34" charset="0"/>
              </a:rPr>
              <a:t>Electrical Engineer</a:t>
            </a: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079200" y="2895600"/>
            <a:ext cx="169234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9504542" y="4542462"/>
            <a:ext cx="2971800" cy="28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000" b="1" dirty="0" smtClean="0">
                <a:latin typeface="Century Gothic" pitchFamily="34" charset="0"/>
              </a:rPr>
              <a:t>Structural Engineer</a:t>
            </a: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504543" y="4847262"/>
            <a:ext cx="2438400" cy="102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2954000" y="43809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Century Gothic" pitchFamily="34" charset="0"/>
              </a:rPr>
              <a:t>Floor Plan</a:t>
            </a:r>
            <a:endParaRPr lang="en-US" sz="2400" b="1" dirty="0">
              <a:latin typeface="Century Gothic" pitchFamily="34" charset="0"/>
            </a:endParaRPr>
          </a:p>
        </p:txBody>
      </p:sp>
      <p:pic>
        <p:nvPicPr>
          <p:cNvPr id="45" name="Picture 12"/>
          <p:cNvPicPr>
            <a:picLocks noChangeAspect="1" noChangeArrowheads="1"/>
          </p:cNvPicPr>
          <p:nvPr/>
        </p:nvPicPr>
        <p:blipFill>
          <a:blip r:embed="rId9"/>
          <a:srcRect l="10313" t="25781" r="61070" b="50781"/>
          <a:stretch>
            <a:fillRect/>
          </a:stretch>
        </p:blipFill>
        <p:spPr bwMode="auto">
          <a:xfrm>
            <a:off x="9601200" y="1581090"/>
            <a:ext cx="845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Freeform 45"/>
          <p:cNvSpPr/>
          <p:nvPr/>
        </p:nvSpPr>
        <p:spPr>
          <a:xfrm>
            <a:off x="12129731" y="1783109"/>
            <a:ext cx="326311" cy="2969714"/>
          </a:xfrm>
          <a:custGeom>
            <a:avLst/>
            <a:gdLst>
              <a:gd name="connsiteX0" fmla="*/ 7334 w 326311"/>
              <a:gd name="connsiteY0" fmla="*/ 0 h 2969714"/>
              <a:gd name="connsiteX1" fmla="*/ 17967 w 326311"/>
              <a:gd name="connsiteY1" fmla="*/ 127590 h 2969714"/>
              <a:gd name="connsiteX2" fmla="*/ 39232 w 326311"/>
              <a:gd name="connsiteY2" fmla="*/ 1127051 h 2969714"/>
              <a:gd name="connsiteX3" fmla="*/ 49864 w 326311"/>
              <a:gd name="connsiteY3" fmla="*/ 1541721 h 2969714"/>
              <a:gd name="connsiteX4" fmla="*/ 39232 w 326311"/>
              <a:gd name="connsiteY4" fmla="*/ 2434855 h 2969714"/>
              <a:gd name="connsiteX5" fmla="*/ 7334 w 326311"/>
              <a:gd name="connsiteY5" fmla="*/ 2785730 h 2969714"/>
              <a:gd name="connsiteX6" fmla="*/ 17967 w 326311"/>
              <a:gd name="connsiteY6" fmla="*/ 2955851 h 2969714"/>
              <a:gd name="connsiteX7" fmla="*/ 60497 w 326311"/>
              <a:gd name="connsiteY7" fmla="*/ 2945218 h 2969714"/>
              <a:gd name="connsiteX8" fmla="*/ 113660 w 326311"/>
              <a:gd name="connsiteY8" fmla="*/ 2934586 h 2969714"/>
              <a:gd name="connsiteX9" fmla="*/ 326311 w 326311"/>
              <a:gd name="connsiteY9" fmla="*/ 2934586 h 296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311" h="2969714">
                <a:moveTo>
                  <a:pt x="7334" y="0"/>
                </a:moveTo>
                <a:cubicBezTo>
                  <a:pt x="10878" y="42530"/>
                  <a:pt x="15937" y="84961"/>
                  <a:pt x="17967" y="127590"/>
                </a:cubicBezTo>
                <a:cubicBezTo>
                  <a:pt x="33151" y="446446"/>
                  <a:pt x="33346" y="823934"/>
                  <a:pt x="39232" y="1127051"/>
                </a:cubicBezTo>
                <a:cubicBezTo>
                  <a:pt x="41916" y="1265294"/>
                  <a:pt x="46320" y="1403498"/>
                  <a:pt x="49864" y="1541721"/>
                </a:cubicBezTo>
                <a:cubicBezTo>
                  <a:pt x="46320" y="1839432"/>
                  <a:pt x="47576" y="2137240"/>
                  <a:pt x="39232" y="2434855"/>
                </a:cubicBezTo>
                <a:cubicBezTo>
                  <a:pt x="37809" y="2485626"/>
                  <a:pt x="16129" y="2697787"/>
                  <a:pt x="7334" y="2785730"/>
                </a:cubicBezTo>
                <a:cubicBezTo>
                  <a:pt x="10878" y="2842437"/>
                  <a:pt x="0" y="2901949"/>
                  <a:pt x="17967" y="2955851"/>
                </a:cubicBezTo>
                <a:cubicBezTo>
                  <a:pt x="22588" y="2969714"/>
                  <a:pt x="46232" y="2948388"/>
                  <a:pt x="60497" y="2945218"/>
                </a:cubicBezTo>
                <a:cubicBezTo>
                  <a:pt x="78139" y="2941298"/>
                  <a:pt x="95603" y="2935308"/>
                  <a:pt x="113660" y="2934586"/>
                </a:cubicBezTo>
                <a:cubicBezTo>
                  <a:pt x="184487" y="2931753"/>
                  <a:pt x="255427" y="2934586"/>
                  <a:pt x="326311" y="293458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2147698" y="1804374"/>
            <a:ext cx="2945218" cy="2977116"/>
          </a:xfrm>
          <a:custGeom>
            <a:avLst/>
            <a:gdLst>
              <a:gd name="connsiteX0" fmla="*/ 0 w 2945218"/>
              <a:gd name="connsiteY0" fmla="*/ 0 h 2977116"/>
              <a:gd name="connsiteX1" fmla="*/ 21265 w 2945218"/>
              <a:gd name="connsiteY1" fmla="*/ 2966484 h 2977116"/>
              <a:gd name="connsiteX2" fmla="*/ 1371600 w 2945218"/>
              <a:gd name="connsiteY2" fmla="*/ 2977116 h 2977116"/>
              <a:gd name="connsiteX3" fmla="*/ 1350335 w 2945218"/>
              <a:gd name="connsiteY3" fmla="*/ 2349795 h 2977116"/>
              <a:gd name="connsiteX4" fmla="*/ 2945218 w 2945218"/>
              <a:gd name="connsiteY4" fmla="*/ 2360428 h 2977116"/>
              <a:gd name="connsiteX5" fmla="*/ 2923953 w 2945218"/>
              <a:gd name="connsiteY5" fmla="*/ 21265 h 2977116"/>
              <a:gd name="connsiteX6" fmla="*/ 0 w 2945218"/>
              <a:gd name="connsiteY6" fmla="*/ 0 h 297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45218" h="2977116">
                <a:moveTo>
                  <a:pt x="0" y="0"/>
                </a:moveTo>
                <a:lnTo>
                  <a:pt x="21265" y="2966484"/>
                </a:lnTo>
                <a:lnTo>
                  <a:pt x="1371600" y="2977116"/>
                </a:lnTo>
                <a:cubicBezTo>
                  <a:pt x="1364390" y="2768013"/>
                  <a:pt x="1350335" y="2559022"/>
                  <a:pt x="1350335" y="2349795"/>
                </a:cubicBezTo>
                <a:lnTo>
                  <a:pt x="2945218" y="2360428"/>
                </a:lnTo>
                <a:lnTo>
                  <a:pt x="2923953" y="21265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0210800" y="2724090"/>
            <a:ext cx="13716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Jack Gaughen Realty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106400" y="2876490"/>
            <a:ext cx="13716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Devon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Seafood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925800" y="2876490"/>
            <a:ext cx="1371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Houlihan’s</a:t>
            </a:r>
            <a:endParaRPr lang="en-US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12954000" y="5334000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Century Gothic" pitchFamily="34" charset="0"/>
              </a:rPr>
              <a:t>First Floor</a:t>
            </a:r>
            <a:endParaRPr lang="en-US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bg2"/>
              </a:solidFill>
              <a:latin typeface="+mj-lt"/>
            </a:endParaRPr>
          </a:p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9829800" y="1143000"/>
            <a:ext cx="79248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Project and Building Overview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b="1" u="sng" dirty="0">
                <a:latin typeface="Century Gothic" pitchFamily="34" charset="0"/>
              </a:rPr>
              <a:t>Existing Conditions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Mechanical System Sustainable Retrofit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Water Efficiency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Current Make-Up Water for Cooling Tower Design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Design of Water Collection System</a:t>
            </a:r>
          </a:p>
          <a:p>
            <a:pPr lvl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Design Costs and Payback Analysis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Energy Efficiency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	</a:t>
            </a:r>
            <a:r>
              <a:rPr lang="en-US" sz="1600" dirty="0">
                <a:latin typeface="Century Gothic" pitchFamily="34" charset="0"/>
              </a:rPr>
              <a:t>Current WSHP Loop and Pump Design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 	Energy Comparison to Pumps with VFD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 	Design Costs and Payback Analysis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Indoor Environment Quality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		</a:t>
            </a:r>
            <a:r>
              <a:rPr lang="en-US" sz="1600" dirty="0">
                <a:latin typeface="Century Gothic" pitchFamily="34" charset="0"/>
              </a:rPr>
              <a:t>Explanation of Current DOAS System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Proposed Re-design for Improved IEQ</a:t>
            </a:r>
          </a:p>
          <a:p>
            <a:pPr marL="914400" lvl="1" indent="-4572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dirty="0">
                <a:latin typeface="Century Gothic" pitchFamily="34" charset="0"/>
              </a:rPr>
              <a:t>		Design Costs and Payback Analysis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Sustainable Results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000" dirty="0">
                <a:latin typeface="Century Gothic" pitchFamily="34" charset="0"/>
              </a:rPr>
              <a:t>Conclusions and Recommendations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2039600" y="4572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Century Gothic" pitchFamily="34" charset="0"/>
              </a:rPr>
              <a:t>Presentation Outline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IMG_6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82200" y="990600"/>
            <a:ext cx="7086600" cy="5314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647700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7432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096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5240794" y="3428206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524000" y="457201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Century Gothic" pitchFamily="34" charset="0"/>
              </a:rPr>
              <a:t>Air Side Mechanical System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52400" y="1176278"/>
            <a:ext cx="8001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entury Gothic" pitchFamily="34" charset="0"/>
              </a:rPr>
              <a:t>        Space </a:t>
            </a:r>
            <a:r>
              <a:rPr lang="en-US" sz="2000" dirty="0">
                <a:latin typeface="Century Gothic" pitchFamily="34" charset="0"/>
              </a:rPr>
              <a:t>Conditioning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	 (94) 300-6,000 CFM Water-Source Heat Pumps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entury Gothic" pitchFamily="34" charset="0"/>
              </a:rPr>
              <a:t>        DOAS Space Ventilation</a:t>
            </a:r>
          </a:p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en-US" sz="2000" dirty="0">
                <a:latin typeface="Century Gothic" pitchFamily="34" charset="0"/>
              </a:rPr>
              <a:t>	 9,000 &amp; 9,600 CFM Energy Recovery Ventilators</a:t>
            </a:r>
          </a:p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en-US" sz="2000" dirty="0">
                <a:latin typeface="Century Gothic" pitchFamily="34" charset="0"/>
              </a:rPr>
              <a:t>       </a:t>
            </a:r>
            <a:r>
              <a:rPr lang="en-US" sz="2000" dirty="0" smtClean="0">
                <a:latin typeface="Century Gothic" pitchFamily="34" charset="0"/>
              </a:rPr>
              <a:t> </a:t>
            </a:r>
            <a:r>
              <a:rPr lang="en-US" sz="2000" dirty="0">
                <a:latin typeface="Century Gothic" pitchFamily="34" charset="0"/>
              </a:rPr>
              <a:t>Kitchen Make-Up Air</a:t>
            </a:r>
          </a:p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en-US" sz="2000" dirty="0">
                <a:latin typeface="Century Gothic" pitchFamily="34" charset="0"/>
              </a:rPr>
              <a:t>	 7,000 &amp; 9,500 CFM Make-Up Air </a:t>
            </a:r>
            <a:r>
              <a:rPr lang="en-US" sz="2000" dirty="0" smtClean="0">
                <a:latin typeface="Century Gothic" pitchFamily="34" charset="0"/>
              </a:rPr>
              <a:t>Units</a:t>
            </a:r>
            <a:endParaRPr lang="en-US" sz="2000" dirty="0">
              <a:latin typeface="Century Gothic" pitchFamily="34" charset="0"/>
            </a:endParaRPr>
          </a:p>
        </p:txBody>
      </p:sp>
      <p:pic>
        <p:nvPicPr>
          <p:cNvPr id="28" name="Picture 18" descr="Beach 242.jpg"/>
          <p:cNvPicPr>
            <a:picLocks noChangeAspect="1"/>
          </p:cNvPicPr>
          <p:nvPr/>
        </p:nvPicPr>
        <p:blipFill>
          <a:blip r:embed="rId4"/>
          <a:srcRect t="8333" r="31111" b="26666"/>
          <a:stretch>
            <a:fillRect/>
          </a:stretch>
        </p:blipFill>
        <p:spPr bwMode="auto">
          <a:xfrm>
            <a:off x="21640800" y="3733800"/>
            <a:ext cx="2020158" cy="254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2192000" y="457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Century Gothic" pitchFamily="34" charset="0"/>
              </a:rPr>
              <a:t>Existing Conditions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20116800" y="457200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Century Gothic" pitchFamily="34" charset="0"/>
              </a:rPr>
              <a:t>Water Side Mechanical System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18516600" y="990600"/>
            <a:ext cx="86868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en-US" sz="2000" dirty="0" smtClean="0">
                <a:latin typeface="Century Gothic" pitchFamily="34" charset="0"/>
              </a:rPr>
              <a:t>       Heat Addition</a:t>
            </a:r>
          </a:p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en-US" sz="2000" dirty="0">
                <a:latin typeface="Century Gothic" pitchFamily="34" charset="0"/>
              </a:rPr>
              <a:t>	</a:t>
            </a:r>
            <a:r>
              <a:rPr lang="en-US" sz="2000" dirty="0" smtClean="0">
                <a:latin typeface="Century Gothic" pitchFamily="34" charset="0"/>
              </a:rPr>
              <a:t>Boiler </a:t>
            </a:r>
            <a:r>
              <a:rPr lang="en-US" sz="2000" dirty="0">
                <a:latin typeface="Century Gothic" pitchFamily="34" charset="0"/>
              </a:rPr>
              <a:t>– (3) 414 MBH Natural </a:t>
            </a:r>
            <a:r>
              <a:rPr lang="en-US" sz="2000" dirty="0" smtClean="0">
                <a:latin typeface="Century Gothic" pitchFamily="34" charset="0"/>
              </a:rPr>
              <a:t>Gas Condensing Boilers</a:t>
            </a:r>
          </a:p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en-US" sz="2000" dirty="0" smtClean="0">
                <a:latin typeface="Century Gothic" pitchFamily="34" charset="0"/>
              </a:rPr>
              <a:t>        Heat </a:t>
            </a:r>
            <a:r>
              <a:rPr lang="en-US" sz="2000" dirty="0">
                <a:latin typeface="Century Gothic" pitchFamily="34" charset="0"/>
              </a:rPr>
              <a:t>Rejection</a:t>
            </a:r>
          </a:p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en-US" sz="2000" dirty="0">
                <a:latin typeface="Century Gothic" pitchFamily="34" charset="0"/>
              </a:rPr>
              <a:t>	</a:t>
            </a:r>
            <a:r>
              <a:rPr lang="en-US" sz="2000" dirty="0" smtClean="0">
                <a:latin typeface="Century Gothic" pitchFamily="34" charset="0"/>
              </a:rPr>
              <a:t>Closed </a:t>
            </a:r>
            <a:r>
              <a:rPr lang="en-US" sz="2000" dirty="0">
                <a:latin typeface="Century Gothic" pitchFamily="34" charset="0"/>
              </a:rPr>
              <a:t>Loop Fluid Cooler – 690 GPM </a:t>
            </a:r>
          </a:p>
          <a:p>
            <a:pPr>
              <a:spcBef>
                <a:spcPct val="50000"/>
              </a:spcBef>
              <a:spcAft>
                <a:spcPts val="600"/>
              </a:spcAft>
            </a:pPr>
            <a:endParaRPr lang="en-US" sz="2000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spcAft>
                <a:spcPts val="600"/>
              </a:spcAft>
            </a:pPr>
            <a:endParaRPr lang="en-US" sz="2000" dirty="0">
              <a:latin typeface="Century Gothic" pitchFamily="34" charset="0"/>
            </a:endParaRPr>
          </a:p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en-US" sz="2000" dirty="0">
                <a:latin typeface="Century Gothic" pitchFamily="34" charset="0"/>
              </a:rPr>
              <a:t>	</a:t>
            </a:r>
          </a:p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en-US" sz="2000" dirty="0">
                <a:latin typeface="Century Gothic" pitchFamily="34" charset="0"/>
              </a:rPr>
              <a:t>	</a:t>
            </a:r>
          </a:p>
          <a:p>
            <a:pPr>
              <a:lnSpc>
                <a:spcPct val="60000"/>
              </a:lnSpc>
              <a:spcBef>
                <a:spcPct val="50000"/>
              </a:spcBef>
              <a:spcAft>
                <a:spcPts val="600"/>
              </a:spcAft>
            </a:pPr>
            <a:endParaRPr lang="en-US" sz="2000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648200"/>
            <a:ext cx="215438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1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1948</Words>
  <Application>Microsoft Office PowerPoint</Application>
  <PresentationFormat>Custom</PresentationFormat>
  <Paragraphs>999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aaa5030</dc:creator>
  <cp:lastModifiedBy> </cp:lastModifiedBy>
  <cp:revision>69</cp:revision>
  <dcterms:created xsi:type="dcterms:W3CDTF">2009-04-13T23:21:43Z</dcterms:created>
  <dcterms:modified xsi:type="dcterms:W3CDTF">2009-04-15T04:19:40Z</dcterms:modified>
</cp:coreProperties>
</file>